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60" r:id="rId3"/>
    <p:sldId id="261" r:id="rId4"/>
    <p:sldId id="262" r:id="rId5"/>
    <p:sldId id="265" r:id="rId6"/>
    <p:sldId id="266" r:id="rId7"/>
    <p:sldId id="322" r:id="rId8"/>
    <p:sldId id="312" r:id="rId9"/>
    <p:sldId id="302" r:id="rId10"/>
    <p:sldId id="313" r:id="rId11"/>
    <p:sldId id="323" r:id="rId12"/>
    <p:sldId id="314" r:id="rId13"/>
    <p:sldId id="269" r:id="rId14"/>
    <p:sldId id="307" r:id="rId15"/>
    <p:sldId id="325" r:id="rId16"/>
    <p:sldId id="271" r:id="rId17"/>
    <p:sldId id="324" r:id="rId18"/>
    <p:sldId id="315" r:id="rId19"/>
    <p:sldId id="316" r:id="rId20"/>
    <p:sldId id="317" r:id="rId21"/>
    <p:sldId id="319" r:id="rId22"/>
    <p:sldId id="326" r:id="rId23"/>
    <p:sldId id="310" r:id="rId24"/>
    <p:sldId id="279" r:id="rId25"/>
    <p:sldId id="321" r:id="rId26"/>
    <p:sldId id="320" r:id="rId27"/>
    <p:sldId id="328" r:id="rId28"/>
    <p:sldId id="280" r:id="rId29"/>
    <p:sldId id="327" r:id="rId30"/>
    <p:sldId id="281" r:id="rId31"/>
    <p:sldId id="282" r:id="rId32"/>
    <p:sldId id="329" r:id="rId33"/>
    <p:sldId id="330" r:id="rId34"/>
    <p:sldId id="285" r:id="rId35"/>
    <p:sldId id="286" r:id="rId36"/>
    <p:sldId id="287" r:id="rId37"/>
    <p:sldId id="300"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70" d="100"/>
          <a:sy n="70" d="100"/>
        </p:scale>
        <p:origin x="-1156" y="44"/>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31E0CEA-86C8-4611-B858-1C01C61553D3}" type="datetimeFigureOut">
              <a:rPr lang="en-US" smtClean="0"/>
              <a:pPr/>
              <a:t>1/16/2025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D075673-8E98-4136-A970-CF40590B44C8}" type="slidenum">
              <a:rPr lang="en-US" smtClean="0"/>
              <a:pPr/>
              <a:t>‹#›</a:t>
            </a:fld>
            <a:endParaRPr lang="en-US"/>
          </a:p>
        </p:txBody>
      </p:sp>
    </p:spTree>
    <p:extLst>
      <p:ext uri="{BB962C8B-B14F-4D97-AF65-F5344CB8AC3E}">
        <p14:creationId xmlns="" xmlns:p14="http://schemas.microsoft.com/office/powerpoint/2010/main" val="2550782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Necrosis of liver and haemorrhages on other tissues.</a:t>
            </a:r>
            <a:endParaRPr lang="en-IN" dirty="0"/>
          </a:p>
        </p:txBody>
      </p:sp>
      <p:sp>
        <p:nvSpPr>
          <p:cNvPr id="4" name="Slide Number Placeholder 3"/>
          <p:cNvSpPr>
            <a:spLocks noGrp="1"/>
          </p:cNvSpPr>
          <p:nvPr>
            <p:ph type="sldNum" sz="quarter" idx="10"/>
          </p:nvPr>
        </p:nvSpPr>
        <p:spPr/>
        <p:txBody>
          <a:bodyPr/>
          <a:lstStyle/>
          <a:p>
            <a:fld id="{0D075673-8E98-4136-A970-CF40590B44C8}" type="slidenum">
              <a:rPr lang="en-US" smtClean="0"/>
              <a:pPr/>
              <a:t>23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D075673-8E98-4136-A970-CF40590B44C8}" type="slidenum">
              <a:rPr lang="en-US" smtClean="0"/>
              <a:pPr/>
              <a:t>27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endParaRPr lang="en-US"/>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8400"/>
            <a:ext cx="1905000" cy="457200"/>
          </a:xfrm>
        </p:spPr>
        <p:txBody>
          <a:bodyPr/>
          <a:lstStyle>
            <a:lvl1pPr>
              <a:defRPr/>
            </a:lvl1pPr>
          </a:lstStyle>
          <a:p>
            <a:fld id="{0E287B03-756D-498E-859B-72E39F8EF2F2}" type="slidenum">
              <a:rPr lang="en-US"/>
              <a:pPr/>
              <a:t>‹#›</a:t>
            </a:fld>
            <a:endParaRPr lang="en-US"/>
          </a:p>
        </p:txBody>
      </p:sp>
    </p:spTree>
    <p:extLst>
      <p:ext uri="{BB962C8B-B14F-4D97-AF65-F5344CB8AC3E}">
        <p14:creationId xmlns="" xmlns:p14="http://schemas.microsoft.com/office/powerpoint/2010/main" val="1464640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2910" y="428604"/>
            <a:ext cx="7772400" cy="1470025"/>
          </a:xfrm>
        </p:spPr>
        <p:txBody>
          <a:bodyPr>
            <a:normAutofit/>
          </a:bodyPr>
          <a:lstStyle/>
          <a:p>
            <a:r>
              <a:rPr lang="en-US" sz="4800" b="1" dirty="0" err="1" smtClean="0">
                <a:solidFill>
                  <a:srgbClr val="FF0000"/>
                </a:solidFill>
                <a:latin typeface="Algerian" pitchFamily="82" charset="0"/>
              </a:rPr>
              <a:t>Adenoviridae</a:t>
            </a:r>
            <a:endParaRPr lang="en-US" sz="4800" b="1" dirty="0">
              <a:solidFill>
                <a:srgbClr val="FF0000"/>
              </a:solidFill>
              <a:latin typeface="Algerian" pitchFamily="82" charset="0"/>
            </a:endParaRPr>
          </a:p>
        </p:txBody>
      </p:sp>
      <p:sp>
        <p:nvSpPr>
          <p:cNvPr id="3" name="Subtitle 2"/>
          <p:cNvSpPr>
            <a:spLocks noGrp="1"/>
          </p:cNvSpPr>
          <p:nvPr>
            <p:ph type="subTitle" idx="1"/>
          </p:nvPr>
        </p:nvSpPr>
        <p:spPr>
          <a:xfrm>
            <a:off x="428596" y="2071678"/>
            <a:ext cx="8215370" cy="3571900"/>
          </a:xfrm>
        </p:spPr>
        <p:txBody>
          <a:bodyPr>
            <a:noAutofit/>
          </a:bodyPr>
          <a:lstStyle/>
          <a:p>
            <a:r>
              <a:rPr lang="en-US" sz="2800" dirty="0" smtClean="0">
                <a:solidFill>
                  <a:schemeClr val="tx1"/>
                </a:solidFill>
                <a:latin typeface="Arial Black" pitchFamily="34" charset="0"/>
              </a:rPr>
              <a:t>Baltimore Group I </a:t>
            </a:r>
          </a:p>
          <a:p>
            <a:pPr marL="342900" indent="-342900" algn="l">
              <a:buFont typeface="+mj-lt"/>
              <a:buAutoNum type="arabicPeriod"/>
            </a:pPr>
            <a:r>
              <a:rPr lang="en-US" sz="2400" i="1" dirty="0" err="1" smtClean="0">
                <a:solidFill>
                  <a:schemeClr val="tx1"/>
                </a:solidFill>
                <a:latin typeface="Arial Black" pitchFamily="34" charset="0"/>
              </a:rPr>
              <a:t>Barthadenovirus</a:t>
            </a:r>
            <a:r>
              <a:rPr lang="en-US" sz="2400" i="1" dirty="0" smtClean="0">
                <a:solidFill>
                  <a:schemeClr val="tx1"/>
                </a:solidFill>
                <a:latin typeface="Arial Black" pitchFamily="34" charset="0"/>
              </a:rPr>
              <a:t> (formerly </a:t>
            </a:r>
            <a:r>
              <a:rPr lang="en-US" sz="2400" i="1" dirty="0" err="1" smtClean="0">
                <a:solidFill>
                  <a:schemeClr val="tx1"/>
                </a:solidFill>
                <a:latin typeface="Arial Black" pitchFamily="34" charset="0"/>
              </a:rPr>
              <a:t>Atadenovirus</a:t>
            </a:r>
            <a:r>
              <a:rPr lang="en-US" sz="2400" i="1" dirty="0" smtClean="0">
                <a:solidFill>
                  <a:schemeClr val="tx1"/>
                </a:solidFill>
                <a:latin typeface="Arial Black" pitchFamily="34" charset="0"/>
              </a:rPr>
              <a:t>) occur in </a:t>
            </a:r>
            <a:r>
              <a:rPr lang="en-US" sz="2400" i="1" dirty="0" err="1" smtClean="0">
                <a:solidFill>
                  <a:schemeClr val="tx1"/>
                </a:solidFill>
                <a:latin typeface="Arial Black" pitchFamily="34" charset="0"/>
              </a:rPr>
              <a:t>squamate</a:t>
            </a:r>
            <a:r>
              <a:rPr lang="en-US" sz="2400" i="1" dirty="0" smtClean="0">
                <a:solidFill>
                  <a:schemeClr val="tx1"/>
                </a:solidFill>
                <a:latin typeface="Arial Black" pitchFamily="34" charset="0"/>
              </a:rPr>
              <a:t> reptiles, birds, ruminants, marsupials and tortoises</a:t>
            </a:r>
          </a:p>
          <a:p>
            <a:pPr marL="342900" indent="-342900" algn="l">
              <a:buFont typeface="+mj-lt"/>
              <a:buAutoNum type="arabicPeriod"/>
            </a:pPr>
            <a:r>
              <a:rPr lang="en-US" sz="2400" i="1" dirty="0" err="1" smtClean="0">
                <a:solidFill>
                  <a:schemeClr val="tx1"/>
                </a:solidFill>
                <a:latin typeface="Arial Black" pitchFamily="34" charset="0"/>
              </a:rPr>
              <a:t>Aviadenovirus</a:t>
            </a:r>
            <a:r>
              <a:rPr lang="en-US" sz="2400" i="1" dirty="0" smtClean="0">
                <a:solidFill>
                  <a:schemeClr val="tx1"/>
                </a:solidFill>
                <a:latin typeface="Arial Black" pitchFamily="34" charset="0"/>
              </a:rPr>
              <a:t> (Egg drop syndrome virus)</a:t>
            </a:r>
          </a:p>
          <a:p>
            <a:pPr marL="342900" indent="-342900" algn="l">
              <a:buFont typeface="+mj-lt"/>
              <a:buAutoNum type="arabicPeriod"/>
            </a:pPr>
            <a:r>
              <a:rPr lang="en-US" sz="2400" i="1" dirty="0" err="1" smtClean="0">
                <a:solidFill>
                  <a:schemeClr val="tx1"/>
                </a:solidFill>
                <a:latin typeface="Arial Black" pitchFamily="34" charset="0"/>
              </a:rPr>
              <a:t>Ichtadenovirus</a:t>
            </a:r>
            <a:r>
              <a:rPr lang="en-US" sz="2400" i="1" dirty="0" smtClean="0">
                <a:solidFill>
                  <a:schemeClr val="tx1"/>
                </a:solidFill>
                <a:latin typeface="Arial Black" pitchFamily="34" charset="0"/>
              </a:rPr>
              <a:t>- single fish adenovirus</a:t>
            </a:r>
          </a:p>
          <a:p>
            <a:pPr marL="342900" indent="-342900" algn="l">
              <a:buFont typeface="+mj-lt"/>
              <a:buAutoNum type="arabicPeriod"/>
            </a:pPr>
            <a:r>
              <a:rPr lang="en-US" sz="2400" i="1" dirty="0" err="1" smtClean="0">
                <a:solidFill>
                  <a:schemeClr val="tx1"/>
                </a:solidFill>
                <a:latin typeface="Arial Black" pitchFamily="34" charset="0"/>
              </a:rPr>
              <a:t>Mastadenovirus</a:t>
            </a:r>
            <a:r>
              <a:rPr lang="en-US" sz="2400" i="1" dirty="0" smtClean="0">
                <a:solidFill>
                  <a:schemeClr val="tx1"/>
                </a:solidFill>
                <a:latin typeface="Arial Black" pitchFamily="34" charset="0"/>
              </a:rPr>
              <a:t> (Canine adenovirus 1- ICH)</a:t>
            </a:r>
          </a:p>
          <a:p>
            <a:pPr marL="342900" indent="-342900" algn="l">
              <a:buFont typeface="+mj-lt"/>
              <a:buAutoNum type="arabicPeriod"/>
            </a:pPr>
            <a:r>
              <a:rPr lang="en-US" sz="2400" i="1" dirty="0" err="1" smtClean="0">
                <a:solidFill>
                  <a:schemeClr val="tx1"/>
                </a:solidFill>
                <a:latin typeface="Arial Black" pitchFamily="34" charset="0"/>
              </a:rPr>
              <a:t>Siadenovirus</a:t>
            </a:r>
            <a:r>
              <a:rPr lang="en-US" sz="2400" dirty="0" smtClean="0">
                <a:solidFill>
                  <a:schemeClr val="tx1"/>
                </a:solidFill>
                <a:latin typeface="Arial Black" pitchFamily="34" charset="0"/>
              </a:rPr>
              <a:t>  - </a:t>
            </a:r>
            <a:r>
              <a:rPr lang="en-GB" sz="2400" dirty="0" smtClean="0">
                <a:solidFill>
                  <a:schemeClr val="tx1"/>
                </a:solidFill>
                <a:latin typeface="Arial Black" pitchFamily="34" charset="0"/>
              </a:rPr>
              <a:t>infect birds, frog and tortoise</a:t>
            </a:r>
          </a:p>
          <a:p>
            <a:pPr marL="342900" indent="-342900" algn="l">
              <a:buFont typeface="+mj-lt"/>
              <a:buAutoNum type="arabicPeriod"/>
            </a:pPr>
            <a:r>
              <a:rPr lang="en-US" sz="2400" dirty="0" err="1" smtClean="0">
                <a:solidFill>
                  <a:schemeClr val="tx1"/>
                </a:solidFill>
                <a:latin typeface="Arial Black" pitchFamily="34" charset="0"/>
              </a:rPr>
              <a:t>Testadenovirus</a:t>
            </a:r>
            <a:r>
              <a:rPr lang="en-US" sz="2400" dirty="0" smtClean="0">
                <a:solidFill>
                  <a:schemeClr val="tx1"/>
                </a:solidFill>
                <a:latin typeface="Arial Black" pitchFamily="34" charset="0"/>
              </a:rPr>
              <a:t> occur in turtles</a:t>
            </a:r>
            <a:endParaRPr lang="en-US" sz="2400" dirty="0">
              <a:solidFill>
                <a:schemeClr val="tx1"/>
              </a:solidFill>
              <a:latin typeface="Arial Black" pitchFamily="34" charset="0"/>
            </a:endParaRPr>
          </a:p>
        </p:txBody>
      </p:sp>
    </p:spTree>
    <p:extLst>
      <p:ext uri="{BB962C8B-B14F-4D97-AF65-F5344CB8AC3E}">
        <p14:creationId xmlns="" xmlns:p14="http://schemas.microsoft.com/office/powerpoint/2010/main" val="3870926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14282" y="928670"/>
            <a:ext cx="8715436" cy="5286412"/>
          </a:xfrm>
        </p:spPr>
        <p:txBody>
          <a:bodyPr>
            <a:noAutofit/>
          </a:bodyPr>
          <a:lstStyle/>
          <a:p>
            <a:pPr algn="just"/>
            <a:r>
              <a:rPr lang="en-US" sz="2400" dirty="0" smtClean="0">
                <a:latin typeface="Times New Roman" pitchFamily="18" charset="0"/>
                <a:cs typeface="Times New Roman" pitchFamily="18" charset="0"/>
              </a:rPr>
              <a:t>Once the early genes have liberated adequate virus proteins, replication of the adenovirus genome can occur.</a:t>
            </a:r>
          </a:p>
          <a:p>
            <a:pPr algn="just"/>
            <a:r>
              <a:rPr lang="en-US" sz="2400" b="1" dirty="0" smtClean="0">
                <a:latin typeface="Times New Roman" pitchFamily="18" charset="0"/>
                <a:cs typeface="Times New Roman" pitchFamily="18" charset="0"/>
              </a:rPr>
              <a:t>Viral DNA replication uses a virus-encoded protein (TP) as a primer and another virus-encoded protein as DNA Polymerase.</a:t>
            </a:r>
          </a:p>
          <a:p>
            <a:pPr algn="just"/>
            <a:r>
              <a:rPr lang="en-GB" sz="2400" dirty="0" smtClean="0">
                <a:latin typeface="Times New Roman" pitchFamily="18" charset="0"/>
                <a:cs typeface="Times New Roman" pitchFamily="18" charset="0"/>
              </a:rPr>
              <a:t>In </a:t>
            </a:r>
            <a:r>
              <a:rPr lang="en-GB" sz="2400" b="1" dirty="0" smtClean="0">
                <a:latin typeface="Times New Roman" pitchFamily="18" charset="0"/>
                <a:cs typeface="Times New Roman" pitchFamily="18" charset="0"/>
              </a:rPr>
              <a:t>primate </a:t>
            </a:r>
            <a:r>
              <a:rPr lang="en-GB" sz="2400" b="1" dirty="0" err="1" smtClean="0">
                <a:latin typeface="Times New Roman" pitchFamily="18" charset="0"/>
                <a:cs typeface="Times New Roman" pitchFamily="18" charset="0"/>
              </a:rPr>
              <a:t>mastadenoviruses</a:t>
            </a:r>
            <a:r>
              <a:rPr lang="en-GB" sz="2400" dirty="0" smtClean="0">
                <a:latin typeface="Times New Roman" pitchFamily="18" charset="0"/>
                <a:cs typeface="Times New Roman" pitchFamily="18" charset="0"/>
              </a:rPr>
              <a:t>, there are one or two virus-associated (VA) RNA genes, which are transcribed by RNA polymerase III. These encode RNA products that facilitate translation of late mRNAs and block the cellular interferon response. </a:t>
            </a: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The late phase of the adenovirus life cycle is focused on producing sufficient quantities of structural protein to pack all the genetic material produced by DNA replication.</a:t>
            </a:r>
          </a:p>
          <a:p>
            <a:pPr algn="just"/>
            <a:endParaRPr lang="en-US" sz="2400" dirty="0" smtClean="0">
              <a:latin typeface="Times New Roman" pitchFamily="18" charset="0"/>
              <a:cs typeface="Times New Roman" pitchFamily="18" charset="0"/>
            </a:endParaRPr>
          </a:p>
          <a:p>
            <a:pPr algn="just"/>
            <a:endParaRPr lang="en-US" sz="2400" dirty="0" smtClean="0">
              <a:latin typeface="Times New Roman" pitchFamily="18" charset="0"/>
              <a:cs typeface="Times New Roman" pitchFamily="18" charset="0"/>
            </a:endParaRPr>
          </a:p>
          <a:p>
            <a:pPr algn="just"/>
            <a:endParaRPr lang="en-US" sz="2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a:bodyPr>
          <a:lstStyle/>
          <a:p>
            <a:pPr algn="just"/>
            <a:r>
              <a:rPr lang="en-US" sz="2800" dirty="0" smtClean="0">
                <a:latin typeface="Times New Roman" pitchFamily="18" charset="0"/>
                <a:cs typeface="Times New Roman" pitchFamily="18" charset="0"/>
              </a:rPr>
              <a:t>Once the viral components have successfully been replicated the virus is assembled in the nucleus into its protein shells.</a:t>
            </a:r>
          </a:p>
          <a:p>
            <a:pPr algn="just"/>
            <a:r>
              <a:rPr lang="en-US" sz="2800" dirty="0" smtClean="0">
                <a:latin typeface="Times New Roman" pitchFamily="18" charset="0"/>
                <a:cs typeface="Times New Roman" pitchFamily="18" charset="0"/>
              </a:rPr>
              <a:t>Viruses are then released from the cell as a result of viral induced cell </a:t>
            </a:r>
            <a:r>
              <a:rPr lang="en-US" sz="2800" dirty="0" err="1" smtClean="0">
                <a:latin typeface="Times New Roman" pitchFamily="18" charset="0"/>
                <a:cs typeface="Times New Roman" pitchFamily="18" charset="0"/>
              </a:rPr>
              <a:t>lysis</a:t>
            </a:r>
            <a:r>
              <a:rPr lang="en-US" sz="2800" dirty="0" smtClean="0">
                <a:latin typeface="Times New Roman" pitchFamily="18" charset="0"/>
                <a:cs typeface="Times New Roman" pitchFamily="18" charset="0"/>
              </a:rPr>
              <a:t>.</a:t>
            </a:r>
          </a:p>
          <a:p>
            <a:endParaRPr lang="en-GB" sz="2800" dirty="0" smtClean="0">
              <a:latin typeface="Times New Roman" pitchFamily="18" charset="0"/>
              <a:cs typeface="Times New Roman" pitchFamily="18" charset="0"/>
            </a:endParaRPr>
          </a:p>
          <a:p>
            <a:r>
              <a:rPr lang="en-GB" sz="2800" dirty="0" smtClean="0">
                <a:latin typeface="Times New Roman" pitchFamily="18" charset="0"/>
                <a:cs typeface="Times New Roman" pitchFamily="18" charset="0"/>
              </a:rPr>
              <a:t>Viral DNA replication, mRNA transcription and </a:t>
            </a:r>
            <a:r>
              <a:rPr lang="en-GB" sz="2800" dirty="0" err="1" smtClean="0">
                <a:latin typeface="Times New Roman" pitchFamily="18" charset="0"/>
                <a:cs typeface="Times New Roman" pitchFamily="18" charset="0"/>
              </a:rPr>
              <a:t>virion</a:t>
            </a:r>
            <a:r>
              <a:rPr lang="en-GB" sz="2800" dirty="0" smtClean="0">
                <a:latin typeface="Times New Roman" pitchFamily="18" charset="0"/>
                <a:cs typeface="Times New Roman" pitchFamily="18" charset="0"/>
              </a:rPr>
              <a:t> assembly occur in the nucleus, utilizing both host and virus-encoded factors. This results in the formation of </a:t>
            </a:r>
            <a:r>
              <a:rPr lang="en-GB" sz="2800" b="1" dirty="0" smtClean="0">
                <a:latin typeface="Times New Roman" pitchFamily="18" charset="0"/>
                <a:cs typeface="Times New Roman" pitchFamily="18" charset="0"/>
              </a:rPr>
              <a:t>basophilic and / or acidophilic </a:t>
            </a:r>
            <a:r>
              <a:rPr lang="en-GB" sz="2800" b="1" dirty="0" err="1" smtClean="0">
                <a:latin typeface="Times New Roman" pitchFamily="18" charset="0"/>
                <a:cs typeface="Times New Roman" pitchFamily="18" charset="0"/>
              </a:rPr>
              <a:t>intranuclear</a:t>
            </a:r>
            <a:r>
              <a:rPr lang="en-GB" sz="2800" b="1" dirty="0" smtClean="0">
                <a:latin typeface="Times New Roman" pitchFamily="18" charset="0"/>
                <a:cs typeface="Times New Roman" pitchFamily="18" charset="0"/>
              </a:rPr>
              <a:t> inclusions. </a:t>
            </a:r>
            <a:endParaRPr lang="en-US" sz="2800" b="1" dirty="0" smtClean="0">
              <a:latin typeface="Times New Roman" pitchFamily="18" charset="0"/>
              <a:cs typeface="Times New Roman" pitchFamily="18" charset="0"/>
            </a:endParaRPr>
          </a:p>
          <a:p>
            <a:endParaRPr lang="en-US" sz="2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AutoShape 2" descr="https://www.researchgate.net/publication/349209171/figure/fig1/AS:996950669279235@1614702970519/Overview-of-the-Adenovirus-replication-cycle-Early-and-late-phases-of-the-cycle-are_W64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484" name="AutoShape 4" descr="https://www.researchgate.net/publication/349209171/figure/fig1/AS:996950669279235@1614702970519/Overview-of-the-Adenovirus-replication-cycle-Early-and-late-phases-of-the-cycle-are_W64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0485" name="Picture 5"/>
          <p:cNvPicPr>
            <a:picLocks noChangeAspect="1" noChangeArrowheads="1"/>
          </p:cNvPicPr>
          <p:nvPr/>
        </p:nvPicPr>
        <p:blipFill>
          <a:blip r:embed="rId2"/>
          <a:srcRect/>
          <a:stretch>
            <a:fillRect/>
          </a:stretch>
        </p:blipFill>
        <p:spPr bwMode="auto">
          <a:xfrm>
            <a:off x="26360" y="192945"/>
            <a:ext cx="8831919" cy="6665056"/>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a:bodyPr>
          <a:lstStyle/>
          <a:p>
            <a:r>
              <a:rPr lang="en-US" sz="3600" b="1" dirty="0" err="1">
                <a:solidFill>
                  <a:srgbClr val="FF0000"/>
                </a:solidFill>
              </a:rPr>
              <a:t>Adenoviridae</a:t>
            </a:r>
            <a:r>
              <a:rPr lang="en-US" sz="3600" b="1" dirty="0">
                <a:solidFill>
                  <a:srgbClr val="FF0000"/>
                </a:solidFill>
              </a:rPr>
              <a:t> - </a:t>
            </a:r>
            <a:r>
              <a:rPr lang="en-US" sz="3600" b="1" dirty="0" smtClean="0">
                <a:solidFill>
                  <a:srgbClr val="FF0000"/>
                </a:solidFill>
              </a:rPr>
              <a:t>Pathogenesis</a:t>
            </a:r>
            <a:endParaRPr lang="en-US" sz="3600" b="1" dirty="0">
              <a:solidFill>
                <a:srgbClr val="FF0000"/>
              </a:solidFill>
            </a:endParaRPr>
          </a:p>
        </p:txBody>
      </p:sp>
      <p:sp>
        <p:nvSpPr>
          <p:cNvPr id="16387" name="Rectangle 3"/>
          <p:cNvSpPr>
            <a:spLocks noGrp="1" noChangeArrowheads="1"/>
          </p:cNvSpPr>
          <p:nvPr>
            <p:ph type="body" idx="1"/>
          </p:nvPr>
        </p:nvSpPr>
        <p:spPr>
          <a:xfrm>
            <a:off x="214282" y="2143116"/>
            <a:ext cx="8229600" cy="4525963"/>
          </a:xfrm>
        </p:spPr>
        <p:txBody>
          <a:bodyPr>
            <a:noAutofit/>
          </a:bodyPr>
          <a:lstStyle/>
          <a:p>
            <a:r>
              <a:rPr lang="en-US" sz="2400" dirty="0">
                <a:latin typeface="Times New Roman" pitchFamily="18" charset="0"/>
                <a:cs typeface="Times New Roman" pitchFamily="18" charset="0"/>
              </a:rPr>
              <a:t>All adenoviruses- NARROW HOST RANGE – HIGHLY HOST </a:t>
            </a:r>
            <a:r>
              <a:rPr lang="en-US" sz="2400" dirty="0" smtClean="0">
                <a:latin typeface="Times New Roman" pitchFamily="18" charset="0"/>
                <a:cs typeface="Times New Roman" pitchFamily="18" charset="0"/>
              </a:rPr>
              <a:t>SPECIFIC.</a:t>
            </a:r>
          </a:p>
          <a:p>
            <a:r>
              <a:rPr lang="en-GB" sz="2400" dirty="0" smtClean="0">
                <a:latin typeface="Times New Roman" pitchFamily="18" charset="0"/>
                <a:cs typeface="Times New Roman" pitchFamily="18" charset="0"/>
              </a:rPr>
              <a:t>Numerous adenoviruses can cross host species </a:t>
            </a:r>
            <a:r>
              <a:rPr lang="en-GB" sz="2400" dirty="0" smtClean="0">
                <a:latin typeface="Times New Roman" pitchFamily="18" charset="0"/>
                <a:cs typeface="Times New Roman" pitchFamily="18" charset="0"/>
              </a:rPr>
              <a:t>barriers (reported recently)</a:t>
            </a:r>
            <a:endParaRPr lang="en-US" sz="2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Mostly </a:t>
            </a:r>
            <a:r>
              <a:rPr lang="en-US" sz="2400" dirty="0" smtClean="0">
                <a:latin typeface="Times New Roman" pitchFamily="18" charset="0"/>
                <a:cs typeface="Times New Roman" pitchFamily="18" charset="0"/>
              </a:rPr>
              <a:t>subclinical </a:t>
            </a:r>
            <a:r>
              <a:rPr lang="en-US" sz="2400" dirty="0" smtClean="0">
                <a:latin typeface="Times New Roman" pitchFamily="18" charset="0"/>
                <a:cs typeface="Times New Roman" pitchFamily="18" charset="0"/>
              </a:rPr>
              <a:t>infections with occasional URT infections, GI tract diseases</a:t>
            </a:r>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Virus persists in the pharyngeal region, particularly associated with the lymphoid tissues </a:t>
            </a:r>
            <a:r>
              <a:rPr lang="en-US" sz="2400" dirty="0" smtClean="0">
                <a:latin typeface="Times New Roman" pitchFamily="18" charset="0"/>
                <a:cs typeface="Times New Roman" pitchFamily="18" charset="0"/>
              </a:rPr>
              <a:t>of </a:t>
            </a:r>
            <a:r>
              <a:rPr lang="en-US" sz="2400" dirty="0">
                <a:latin typeface="Times New Roman" pitchFamily="18" charset="0"/>
                <a:cs typeface="Times New Roman" pitchFamily="18" charset="0"/>
              </a:rPr>
              <a:t>respiratory </a:t>
            </a:r>
            <a:r>
              <a:rPr lang="en-US" sz="2400" dirty="0" smtClean="0">
                <a:latin typeface="Times New Roman" pitchFamily="18" charset="0"/>
                <a:cs typeface="Times New Roman" pitchFamily="18" charset="0"/>
              </a:rPr>
              <a:t>tract and in </a:t>
            </a:r>
            <a:r>
              <a:rPr lang="en-US" sz="2400" dirty="0">
                <a:latin typeface="Times New Roman" pitchFamily="18" charset="0"/>
                <a:cs typeface="Times New Roman" pitchFamily="18" charset="0"/>
              </a:rPr>
              <a:t>the GALT tissues – enteric infections</a:t>
            </a:r>
          </a:p>
          <a:p>
            <a:pPr>
              <a:buNone/>
            </a:pPr>
            <a:endParaRPr lang="en-US" sz="2400" dirty="0">
              <a:latin typeface="Times New Roman" pitchFamily="18" charset="0"/>
              <a:cs typeface="Times New Roman" pitchFamily="18" charset="0"/>
            </a:endParaRPr>
          </a:p>
          <a:p>
            <a:endParaRPr lang="en-US" sz="1800" dirty="0"/>
          </a:p>
        </p:txBody>
      </p:sp>
    </p:spTree>
    <p:extLst>
      <p:ext uri="{BB962C8B-B14F-4D97-AF65-F5344CB8AC3E}">
        <p14:creationId xmlns="" xmlns:p14="http://schemas.microsoft.com/office/powerpoint/2010/main" val="34943245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b="1" dirty="0" smtClean="0">
                <a:solidFill>
                  <a:srgbClr val="FF0000"/>
                </a:solidFill>
              </a:rPr>
              <a:t>Adenovirus – Infectious Canine Hepatitis (ICH) </a:t>
            </a:r>
            <a:endParaRPr lang="en-IN" sz="3200" b="1" dirty="0">
              <a:solidFill>
                <a:srgbClr val="FF0000"/>
              </a:solidFill>
            </a:endParaRPr>
          </a:p>
        </p:txBody>
      </p:sp>
      <p:sp>
        <p:nvSpPr>
          <p:cNvPr id="8" name="Content Placeholder 7"/>
          <p:cNvSpPr>
            <a:spLocks noGrp="1"/>
          </p:cNvSpPr>
          <p:nvPr>
            <p:ph idx="1"/>
          </p:nvPr>
        </p:nvSpPr>
        <p:spPr>
          <a:xfrm>
            <a:off x="357158" y="1857364"/>
            <a:ext cx="8258204" cy="4829196"/>
          </a:xfrm>
        </p:spPr>
        <p:txBody>
          <a:bodyPr>
            <a:normAutofit/>
          </a:bodyPr>
          <a:lstStyle/>
          <a:p>
            <a:pPr algn="just"/>
            <a:r>
              <a:rPr lang="en-IN" sz="2400" dirty="0" smtClean="0">
                <a:latin typeface="Times New Roman" pitchFamily="18" charset="0"/>
                <a:cs typeface="Times New Roman" pitchFamily="18" charset="0"/>
              </a:rPr>
              <a:t>The infection as encephalitis in enzootic form was reported by Green in 1925.</a:t>
            </a:r>
          </a:p>
          <a:p>
            <a:pPr algn="just"/>
            <a:r>
              <a:rPr lang="en-GB" sz="2400" dirty="0" smtClean="0">
                <a:latin typeface="Times New Roman" pitchFamily="18" charset="0"/>
                <a:cs typeface="Times New Roman" pitchFamily="18" charset="0"/>
              </a:rPr>
              <a:t>ICH was first described in dogs from Sweden by the veterinary scientist </a:t>
            </a:r>
            <a:r>
              <a:rPr lang="en-GB" sz="2400" b="1" dirty="0" smtClean="0">
                <a:latin typeface="Times New Roman" pitchFamily="18" charset="0"/>
                <a:cs typeface="Times New Roman" pitchFamily="18" charset="0"/>
              </a:rPr>
              <a:t>Carl </a:t>
            </a:r>
            <a:r>
              <a:rPr lang="en-GB" sz="2400" b="1" dirty="0" err="1" smtClean="0">
                <a:latin typeface="Times New Roman" pitchFamily="18" charset="0"/>
                <a:cs typeface="Times New Roman" pitchFamily="18" charset="0"/>
              </a:rPr>
              <a:t>Swen</a:t>
            </a:r>
            <a:r>
              <a:rPr lang="en-GB" sz="2400" b="1" dirty="0" smtClean="0">
                <a:latin typeface="Times New Roman" pitchFamily="18" charset="0"/>
                <a:cs typeface="Times New Roman" pitchFamily="18" charset="0"/>
              </a:rPr>
              <a:t> </a:t>
            </a:r>
            <a:r>
              <a:rPr lang="en-GB" sz="2400" b="1" dirty="0" err="1" smtClean="0">
                <a:latin typeface="Times New Roman" pitchFamily="18" charset="0"/>
                <a:cs typeface="Times New Roman" pitchFamily="18" charset="0"/>
              </a:rPr>
              <a:t>Rubarth</a:t>
            </a:r>
            <a:r>
              <a:rPr lang="en-GB" sz="2400" b="1" dirty="0" smtClean="0">
                <a:latin typeface="Times New Roman" pitchFamily="18" charset="0"/>
                <a:cs typeface="Times New Roman" pitchFamily="18" charset="0"/>
              </a:rPr>
              <a:t> </a:t>
            </a:r>
            <a:r>
              <a:rPr lang="en-GB" sz="2400" dirty="0" smtClean="0">
                <a:latin typeface="Times New Roman" pitchFamily="18" charset="0"/>
                <a:cs typeface="Times New Roman" pitchFamily="18" charset="0"/>
              </a:rPr>
              <a:t>in the </a:t>
            </a:r>
            <a:r>
              <a:rPr lang="en-GB" sz="2400" dirty="0" smtClean="0">
                <a:latin typeface="Times New Roman" pitchFamily="18" charset="0"/>
                <a:cs typeface="Times New Roman" pitchFamily="18" charset="0"/>
              </a:rPr>
              <a:t>1940s </a:t>
            </a:r>
            <a:r>
              <a:rPr lang="en-GB" sz="2400" dirty="0" smtClean="0">
                <a:latin typeface="Times New Roman" pitchFamily="18" charset="0"/>
                <a:cs typeface="Times New Roman" pitchFamily="18" charset="0"/>
              </a:rPr>
              <a:t>and then worldwide reported in the following years also as </a:t>
            </a:r>
            <a:r>
              <a:rPr lang="en-GB" sz="2400" b="1" dirty="0" smtClean="0">
                <a:latin typeface="Times New Roman" pitchFamily="18" charset="0"/>
                <a:cs typeface="Times New Roman" pitchFamily="18" charset="0"/>
              </a:rPr>
              <a:t>“</a:t>
            </a:r>
            <a:r>
              <a:rPr lang="en-GB" sz="2400" b="1" dirty="0" err="1" smtClean="0">
                <a:latin typeface="Times New Roman" pitchFamily="18" charset="0"/>
                <a:cs typeface="Times New Roman" pitchFamily="18" charset="0"/>
              </a:rPr>
              <a:t>Rubarth’s</a:t>
            </a:r>
            <a:r>
              <a:rPr lang="en-GB" sz="2400" b="1" dirty="0" smtClean="0">
                <a:latin typeface="Times New Roman" pitchFamily="18" charset="0"/>
                <a:cs typeface="Times New Roman" pitchFamily="18" charset="0"/>
              </a:rPr>
              <a:t> disease</a:t>
            </a:r>
            <a:r>
              <a:rPr lang="en-GB" sz="2400" b="1" dirty="0" smtClean="0">
                <a:latin typeface="Times New Roman" pitchFamily="18" charset="0"/>
                <a:cs typeface="Times New Roman" pitchFamily="18" charset="0"/>
              </a:rPr>
              <a:t>”</a:t>
            </a:r>
          </a:p>
          <a:p>
            <a:pPr algn="just"/>
            <a:r>
              <a:rPr lang="en-IN" sz="2400" dirty="0" smtClean="0">
                <a:latin typeface="Times New Roman" pitchFamily="18" charset="0"/>
                <a:cs typeface="Times New Roman" pitchFamily="18" charset="0"/>
              </a:rPr>
              <a:t>He </a:t>
            </a:r>
            <a:r>
              <a:rPr lang="en-IN" sz="2400" dirty="0" smtClean="0">
                <a:latin typeface="Times New Roman" pitchFamily="18" charset="0"/>
                <a:cs typeface="Times New Roman" pitchFamily="18" charset="0"/>
              </a:rPr>
              <a:t>also </a:t>
            </a:r>
            <a:r>
              <a:rPr lang="en-US" sz="2400" dirty="0" smtClean="0">
                <a:latin typeface="Times New Roman" pitchFamily="18" charset="0"/>
                <a:cs typeface="Times New Roman" pitchFamily="18" charset="0"/>
              </a:rPr>
              <a:t>distinguished it from Canine Distemper virus using ferrets that are resistant to ICH, but not to Canine Distemper.</a:t>
            </a:r>
          </a:p>
          <a:p>
            <a:pPr algn="just"/>
            <a:endParaRPr lang="en-US" sz="2400" b="1" dirty="0" smtClean="0">
              <a:latin typeface="Times New Roman" pitchFamily="18" charset="0"/>
              <a:cs typeface="Times New Roman" pitchFamily="18" charset="0"/>
            </a:endParaRPr>
          </a:p>
          <a:p>
            <a:pPr algn="just"/>
            <a:r>
              <a:rPr lang="en-US" sz="2400" b="1" dirty="0" smtClean="0">
                <a:latin typeface="Times New Roman" pitchFamily="18" charset="0"/>
                <a:cs typeface="Times New Roman" pitchFamily="18" charset="0"/>
              </a:rPr>
              <a:t>Hosts</a:t>
            </a:r>
            <a:r>
              <a:rPr lang="en-US" sz="24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Family </a:t>
            </a:r>
            <a:r>
              <a:rPr lang="en-US" sz="2400" i="1" dirty="0" err="1" smtClean="0">
                <a:latin typeface="Times New Roman" pitchFamily="18" charset="0"/>
                <a:cs typeface="Times New Roman" pitchFamily="18" charset="0"/>
              </a:rPr>
              <a:t>Canidae</a:t>
            </a:r>
            <a:r>
              <a:rPr lang="en-US" sz="2400" dirty="0" smtClean="0">
                <a:latin typeface="Times New Roman" pitchFamily="18" charset="0"/>
                <a:cs typeface="Times New Roman" pitchFamily="18" charset="0"/>
              </a:rPr>
              <a:t> – domestic and wild, </a:t>
            </a:r>
            <a:endParaRPr lang="en-US" sz="2400" dirty="0" smtClean="0">
              <a:latin typeface="Times New Roman" pitchFamily="18" charset="0"/>
              <a:cs typeface="Times New Roman" pitchFamily="18" charset="0"/>
            </a:endParaRPr>
          </a:p>
          <a:p>
            <a:pPr algn="just"/>
            <a:r>
              <a:rPr lang="en-US" sz="2400" i="1" dirty="0" err="1" smtClean="0">
                <a:latin typeface="Times New Roman" pitchFamily="18" charset="0"/>
                <a:cs typeface="Times New Roman" pitchFamily="18" charset="0"/>
              </a:rPr>
              <a:t>Ursidae</a:t>
            </a:r>
            <a:r>
              <a:rPr lang="en-US" sz="24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bears </a:t>
            </a:r>
            <a:r>
              <a:rPr lang="en-US" sz="2400" dirty="0" smtClean="0">
                <a:latin typeface="Times New Roman" pitchFamily="18" charset="0"/>
                <a:cs typeface="Times New Roman" pitchFamily="18" charset="0"/>
              </a:rPr>
              <a:t>and </a:t>
            </a:r>
            <a:r>
              <a:rPr lang="en-US" sz="2400" i="1" dirty="0" err="1" smtClean="0">
                <a:latin typeface="Times New Roman" pitchFamily="18" charset="0"/>
                <a:cs typeface="Times New Roman" pitchFamily="18" charset="0"/>
              </a:rPr>
              <a:t>Mustelidae</a:t>
            </a:r>
            <a:r>
              <a:rPr lang="en-US" sz="24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families (Otter, mink, ferrets)</a:t>
            </a:r>
            <a:endParaRPr lang="en-US" sz="2400" dirty="0" smtClean="0">
              <a:latin typeface="Times New Roman" pitchFamily="18" charset="0"/>
              <a:cs typeface="Times New Roman" pitchFamily="18" charset="0"/>
            </a:endParaRPr>
          </a:p>
          <a:p>
            <a:pPr algn="just"/>
            <a:endParaRPr lang="en-US" sz="2400" dirty="0" smtClean="0">
              <a:latin typeface="Times New Roman" pitchFamily="18" charset="0"/>
              <a:cs typeface="Times New Roman" pitchFamily="18" charset="0"/>
            </a:endParaRPr>
          </a:p>
          <a:p>
            <a:pPr algn="just"/>
            <a:endParaRPr lang="en-IN" sz="2400" dirty="0">
              <a:latin typeface="Times New Roman" pitchFamily="18" charset="0"/>
              <a:cs typeface="Times New Roman"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GB" sz="2400" i="1" dirty="0" smtClean="0">
                <a:solidFill>
                  <a:srgbClr val="1B1B1B"/>
                </a:solidFill>
                <a:latin typeface="Times New Roman" pitchFamily="18" charset="0"/>
                <a:cs typeface="Times New Roman" pitchFamily="18" charset="0"/>
              </a:rPr>
              <a:t>Canine adenovirus</a:t>
            </a:r>
            <a:r>
              <a:rPr lang="en-GB" sz="2400" dirty="0" smtClean="0">
                <a:solidFill>
                  <a:srgbClr val="1B1B1B"/>
                </a:solidFill>
                <a:latin typeface="Times New Roman" pitchFamily="18" charset="0"/>
                <a:cs typeface="Times New Roman" pitchFamily="18" charset="0"/>
              </a:rPr>
              <a:t> species has been recently taxonomically renamed as </a:t>
            </a:r>
            <a:r>
              <a:rPr lang="en-GB" sz="2400" b="1" i="1" dirty="0" smtClean="0">
                <a:solidFill>
                  <a:srgbClr val="1B1B1B"/>
                </a:solidFill>
                <a:latin typeface="Times New Roman" pitchFamily="18" charset="0"/>
                <a:cs typeface="Times New Roman" pitchFamily="18" charset="0"/>
              </a:rPr>
              <a:t>Canine </a:t>
            </a:r>
            <a:r>
              <a:rPr lang="en-GB" sz="2400" b="1" i="1" dirty="0" err="1" smtClean="0">
                <a:solidFill>
                  <a:srgbClr val="1B1B1B"/>
                </a:solidFill>
                <a:latin typeface="Times New Roman" pitchFamily="18" charset="0"/>
                <a:cs typeface="Times New Roman" pitchFamily="18" charset="0"/>
              </a:rPr>
              <a:t>mastadenovirus</a:t>
            </a:r>
            <a:r>
              <a:rPr lang="en-GB" sz="2400" b="1" i="1" dirty="0" smtClean="0">
                <a:solidFill>
                  <a:srgbClr val="1B1B1B"/>
                </a:solidFill>
                <a:latin typeface="Times New Roman" pitchFamily="18" charset="0"/>
                <a:cs typeface="Times New Roman" pitchFamily="18" charset="0"/>
              </a:rPr>
              <a:t> </a:t>
            </a:r>
            <a:r>
              <a:rPr lang="en-GB" sz="2400" b="1" i="1" dirty="0" smtClean="0">
                <a:solidFill>
                  <a:srgbClr val="1B1B1B"/>
                </a:solidFill>
                <a:latin typeface="Times New Roman" pitchFamily="18" charset="0"/>
                <a:cs typeface="Times New Roman" pitchFamily="18" charset="0"/>
              </a:rPr>
              <a:t>A.</a:t>
            </a:r>
          </a:p>
          <a:p>
            <a:pPr algn="just"/>
            <a:r>
              <a:rPr lang="en-US" sz="2400" dirty="0" smtClean="0">
                <a:latin typeface="Times New Roman" pitchFamily="18" charset="0"/>
                <a:cs typeface="Times New Roman" pitchFamily="18" charset="0"/>
              </a:rPr>
              <a:t>There are two important canine adenovirus infections caused by different canine </a:t>
            </a:r>
            <a:r>
              <a:rPr lang="en-US" sz="2400" dirty="0" err="1" smtClean="0">
                <a:latin typeface="Times New Roman" pitchFamily="18" charset="0"/>
                <a:cs typeface="Times New Roman" pitchFamily="18" charset="0"/>
              </a:rPr>
              <a:t>adeno</a:t>
            </a:r>
            <a:r>
              <a:rPr lang="en-US" sz="2400" dirty="0" smtClean="0">
                <a:latin typeface="Times New Roman" pitchFamily="18" charset="0"/>
                <a:cs typeface="Times New Roman" pitchFamily="18" charset="0"/>
              </a:rPr>
              <a:t> virus serotypes-</a:t>
            </a:r>
          </a:p>
          <a:p>
            <a:pPr algn="just"/>
            <a:r>
              <a:rPr lang="en-US" sz="2400" b="1" dirty="0" smtClean="0">
                <a:latin typeface="Times New Roman" pitchFamily="18" charset="0"/>
                <a:cs typeface="Times New Roman" pitchFamily="18" charset="0"/>
              </a:rPr>
              <a:t>CAV-1</a:t>
            </a:r>
            <a:r>
              <a:rPr lang="en-US" sz="2400" dirty="0" smtClean="0">
                <a:latin typeface="Times New Roman" pitchFamily="18" charset="0"/>
                <a:cs typeface="Times New Roman" pitchFamily="18" charset="0"/>
              </a:rPr>
              <a:t>: It causes </a:t>
            </a:r>
            <a:r>
              <a:rPr lang="en-US" sz="2400" b="1" dirty="0" smtClean="0">
                <a:latin typeface="Times New Roman" pitchFamily="18" charset="0"/>
                <a:cs typeface="Times New Roman" pitchFamily="18" charset="0"/>
              </a:rPr>
              <a:t>Infectious Canine Hepatitis</a:t>
            </a:r>
            <a:r>
              <a:rPr lang="en-US" sz="2400" dirty="0" smtClean="0">
                <a:latin typeface="Times New Roman" pitchFamily="18" charset="0"/>
                <a:cs typeface="Times New Roman" pitchFamily="18" charset="0"/>
              </a:rPr>
              <a:t> which may be acute or chronic, respiratory or </a:t>
            </a:r>
            <a:r>
              <a:rPr lang="en-US" sz="2400" dirty="0" err="1" smtClean="0">
                <a:latin typeface="Times New Roman" pitchFamily="18" charset="0"/>
                <a:cs typeface="Times New Roman" pitchFamily="18" charset="0"/>
              </a:rPr>
              <a:t>occular</a:t>
            </a:r>
            <a:r>
              <a:rPr lang="en-US" sz="2400" dirty="0" smtClean="0">
                <a:latin typeface="Times New Roman" pitchFamily="18" charset="0"/>
                <a:cs typeface="Times New Roman" pitchFamily="18" charset="0"/>
              </a:rPr>
              <a:t> disease, encephalopathy and interstitial nephritis.</a:t>
            </a:r>
          </a:p>
          <a:p>
            <a:pPr algn="just"/>
            <a:r>
              <a:rPr lang="en-US" sz="2400" b="1" dirty="0" smtClean="0">
                <a:latin typeface="Times New Roman" pitchFamily="18" charset="0"/>
                <a:cs typeface="Times New Roman" pitchFamily="18" charset="0"/>
              </a:rPr>
              <a:t>CAV-2</a:t>
            </a:r>
            <a:r>
              <a:rPr lang="en-US" sz="2400" dirty="0" smtClean="0">
                <a:latin typeface="Times New Roman" pitchFamily="18" charset="0"/>
                <a:cs typeface="Times New Roman" pitchFamily="18" charset="0"/>
              </a:rPr>
              <a:t>: CAV-1 is </a:t>
            </a:r>
            <a:r>
              <a:rPr lang="en-US" sz="2400" dirty="0" err="1" smtClean="0">
                <a:latin typeface="Times New Roman" pitchFamily="18" charset="0"/>
                <a:cs typeface="Times New Roman" pitchFamily="18" charset="0"/>
              </a:rPr>
              <a:t>antigenically</a:t>
            </a:r>
            <a:r>
              <a:rPr lang="en-US" sz="2400" dirty="0" smtClean="0">
                <a:latin typeface="Times New Roman" pitchFamily="18" charset="0"/>
                <a:cs typeface="Times New Roman" pitchFamily="18" charset="0"/>
              </a:rPr>
              <a:t> related to but distinct from CAV-2 -</a:t>
            </a:r>
            <a:r>
              <a:rPr lang="en-US" sz="24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causes </a:t>
            </a:r>
            <a:r>
              <a:rPr lang="en-US" sz="2400" b="1" dirty="0" smtClean="0">
                <a:latin typeface="Times New Roman" pitchFamily="18" charset="0"/>
                <a:cs typeface="Times New Roman" pitchFamily="18" charset="0"/>
              </a:rPr>
              <a:t>Infectious Canine </a:t>
            </a:r>
            <a:r>
              <a:rPr lang="en-US" sz="2400" b="1" dirty="0" err="1" smtClean="0">
                <a:latin typeface="Times New Roman" pitchFamily="18" charset="0"/>
                <a:cs typeface="Times New Roman" pitchFamily="18" charset="0"/>
              </a:rPr>
              <a:t>Tracheobronchitis</a:t>
            </a:r>
            <a:r>
              <a:rPr lang="en-US" sz="2400" b="1"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or </a:t>
            </a:r>
            <a:r>
              <a:rPr lang="en-US" sz="2400" dirty="0" smtClean="0">
                <a:solidFill>
                  <a:srgbClr val="FF0000"/>
                </a:solidFill>
                <a:latin typeface="Times New Roman" pitchFamily="18" charset="0"/>
                <a:cs typeface="Times New Roman" pitchFamily="18" charset="0"/>
              </a:rPr>
              <a:t>kennel cough</a:t>
            </a:r>
            <a:r>
              <a:rPr lang="en-US" sz="2400" dirty="0" smtClean="0">
                <a:latin typeface="Times New Roman" pitchFamily="18" charset="0"/>
                <a:cs typeface="Times New Roman" pitchFamily="18" charset="0"/>
              </a:rPr>
              <a:t>.</a:t>
            </a:r>
          </a:p>
          <a:p>
            <a:endParaRPr lang="en-US" sz="2400" b="1" dirty="0">
              <a:latin typeface="Times New Roman" pitchFamily="18" charset="0"/>
              <a:cs typeface="Times New Roman"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solidFill>
                  <a:srgbClr val="FF0000"/>
                </a:solidFill>
                <a:latin typeface="Times New Roman" pitchFamily="18" charset="0"/>
                <a:cs typeface="Times New Roman" pitchFamily="18" charset="0"/>
              </a:rPr>
              <a:t>Disinfecting agents </a:t>
            </a:r>
            <a:r>
              <a:rPr lang="en-US" sz="3600" u="sng" dirty="0" smtClean="0">
                <a:latin typeface="Times New Roman" pitchFamily="18" charset="0"/>
                <a:cs typeface="Times New Roman" pitchFamily="18" charset="0"/>
              </a:rPr>
              <a:t/>
            </a:r>
            <a:br>
              <a:rPr lang="en-US" sz="3600" u="sng" dirty="0" smtClean="0">
                <a:latin typeface="Times New Roman" pitchFamily="18" charset="0"/>
                <a:cs typeface="Times New Roman" pitchFamily="18" charset="0"/>
              </a:rPr>
            </a:br>
            <a:endParaRPr lang="en-US" dirty="0"/>
          </a:p>
        </p:txBody>
      </p:sp>
      <p:sp>
        <p:nvSpPr>
          <p:cNvPr id="18435" name="Rectangle 3"/>
          <p:cNvSpPr>
            <a:spLocks noGrp="1" noChangeArrowheads="1"/>
          </p:cNvSpPr>
          <p:nvPr>
            <p:ph idx="1"/>
          </p:nvPr>
        </p:nvSpPr>
        <p:spPr/>
        <p:txBody>
          <a:bodyPr>
            <a:noAutofit/>
          </a:bodyPr>
          <a:lstStyle/>
          <a:p>
            <a:r>
              <a:rPr lang="en-US" sz="2400" b="1" dirty="0" smtClean="0">
                <a:latin typeface="Times New Roman" pitchFamily="18" charset="0"/>
                <a:cs typeface="Times New Roman" pitchFamily="18" charset="0"/>
              </a:rPr>
              <a:t>STABLE </a:t>
            </a:r>
            <a:r>
              <a:rPr lang="en-US" sz="2400" b="1" dirty="0">
                <a:latin typeface="Times New Roman" pitchFamily="18" charset="0"/>
                <a:cs typeface="Times New Roman" pitchFamily="18" charset="0"/>
              </a:rPr>
              <a:t>VIRUS</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a:t>
            </a:r>
          </a:p>
          <a:p>
            <a:r>
              <a:rPr lang="en-GB" sz="2400" dirty="0" smtClean="0">
                <a:latin typeface="Times New Roman" pitchFamily="18" charset="0"/>
                <a:cs typeface="Times New Roman" pitchFamily="18" charset="0"/>
              </a:rPr>
              <a:t>Stable </a:t>
            </a:r>
            <a:r>
              <a:rPr lang="en-GB" sz="2400" dirty="0" smtClean="0">
                <a:latin typeface="Times New Roman" pitchFamily="18" charset="0"/>
                <a:cs typeface="Times New Roman" pitchFamily="18" charset="0"/>
              </a:rPr>
              <a:t>in the environment </a:t>
            </a:r>
            <a:r>
              <a:rPr lang="en-GB" sz="2400" dirty="0" smtClean="0">
                <a:latin typeface="Times New Roman" pitchFamily="18" charset="0"/>
                <a:cs typeface="Times New Roman" pitchFamily="18" charset="0"/>
              </a:rPr>
              <a:t>.</a:t>
            </a:r>
          </a:p>
          <a:p>
            <a:r>
              <a:rPr lang="en-GB" sz="2400" dirty="0" smtClean="0">
                <a:latin typeface="Times New Roman" pitchFamily="18" charset="0"/>
                <a:cs typeface="Times New Roman" pitchFamily="18" charset="0"/>
              </a:rPr>
              <a:t>Relatively </a:t>
            </a:r>
            <a:r>
              <a:rPr lang="en-GB" sz="2400" dirty="0" smtClean="0">
                <a:latin typeface="Times New Roman" pitchFamily="18" charset="0"/>
                <a:cs typeface="Times New Roman" pitchFamily="18" charset="0"/>
              </a:rPr>
              <a:t>resistant to disinfection (Alcohol, </a:t>
            </a:r>
            <a:r>
              <a:rPr lang="en-GB" sz="2400" dirty="0" err="1" smtClean="0">
                <a:latin typeface="Times New Roman" pitchFamily="18" charset="0"/>
                <a:cs typeface="Times New Roman" pitchFamily="18" charset="0"/>
              </a:rPr>
              <a:t>chlorhexidine</a:t>
            </a:r>
            <a:r>
              <a:rPr lang="en-GB" sz="2400" dirty="0" smtClean="0">
                <a:latin typeface="Times New Roman" pitchFamily="18" charset="0"/>
                <a:cs typeface="Times New Roman" pitchFamily="18" charset="0"/>
              </a:rPr>
              <a:t>, detergents) </a:t>
            </a:r>
            <a:r>
              <a:rPr lang="en-GB" sz="2400" dirty="0" smtClean="0">
                <a:latin typeface="Times New Roman" pitchFamily="18" charset="0"/>
                <a:cs typeface="Times New Roman" pitchFamily="18" charset="0"/>
              </a:rPr>
              <a:t>.</a:t>
            </a:r>
          </a:p>
          <a:p>
            <a:r>
              <a:rPr lang="en-GB" sz="2400" dirty="0" smtClean="0">
                <a:latin typeface="Times New Roman" pitchFamily="18" charset="0"/>
                <a:cs typeface="Times New Roman" pitchFamily="18" charset="0"/>
              </a:rPr>
              <a:t>Stable </a:t>
            </a:r>
            <a:r>
              <a:rPr lang="en-GB" sz="2400" dirty="0" smtClean="0">
                <a:latin typeface="Times New Roman" pitchFamily="18" charset="0"/>
                <a:cs typeface="Times New Roman" pitchFamily="18" charset="0"/>
              </a:rPr>
              <a:t>in GI tract- can withstand low pH, bile acids and </a:t>
            </a:r>
            <a:r>
              <a:rPr lang="en-GB" sz="2400" dirty="0" err="1" smtClean="0">
                <a:latin typeface="Times New Roman" pitchFamily="18" charset="0"/>
                <a:cs typeface="Times New Roman" pitchFamily="18" charset="0"/>
              </a:rPr>
              <a:t>proteolytic</a:t>
            </a:r>
            <a:r>
              <a:rPr lang="en-GB" sz="2400" dirty="0" smtClean="0">
                <a:latin typeface="Times New Roman" pitchFamily="18" charset="0"/>
                <a:cs typeface="Times New Roman" pitchFamily="18" charset="0"/>
              </a:rPr>
              <a:t> enzymes </a:t>
            </a:r>
            <a:endParaRPr lang="en-GB" sz="2400" dirty="0" smtClean="0">
              <a:latin typeface="Times New Roman" pitchFamily="18" charset="0"/>
              <a:cs typeface="Times New Roman" pitchFamily="18" charset="0"/>
            </a:endParaRPr>
          </a:p>
          <a:p>
            <a:r>
              <a:rPr lang="en-GB" sz="2400" dirty="0" smtClean="0">
                <a:latin typeface="Times New Roman" pitchFamily="18" charset="0"/>
                <a:cs typeface="Times New Roman" pitchFamily="18" charset="0"/>
              </a:rPr>
              <a:t>Susceptible </a:t>
            </a:r>
            <a:r>
              <a:rPr lang="en-GB" sz="2400" dirty="0" smtClean="0">
                <a:latin typeface="Times New Roman" pitchFamily="18" charset="0"/>
                <a:cs typeface="Times New Roman" pitchFamily="18" charset="0"/>
              </a:rPr>
              <a:t>to heat (steam cleaning) and disinfection by quaternary ammonium compounds. </a:t>
            </a:r>
            <a:endParaRPr lang="en-US" sz="2400" dirty="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CAV-1 </a:t>
            </a:r>
            <a:r>
              <a:rPr lang="en-US" sz="2400" dirty="0">
                <a:latin typeface="Times New Roman" pitchFamily="18" charset="0"/>
                <a:cs typeface="Times New Roman" pitchFamily="18" charset="0"/>
              </a:rPr>
              <a:t>is susceptible </a:t>
            </a:r>
            <a:r>
              <a:rPr lang="en-US" sz="2400" dirty="0" smtClean="0">
                <a:latin typeface="Times New Roman" pitchFamily="18" charset="0"/>
                <a:cs typeface="Times New Roman" pitchFamily="18" charset="0"/>
              </a:rPr>
              <a:t> to </a:t>
            </a:r>
            <a:r>
              <a:rPr lang="en-US" sz="2400" dirty="0">
                <a:latin typeface="Times New Roman" pitchFamily="18" charset="0"/>
                <a:cs typeface="Times New Roman" pitchFamily="18" charset="0"/>
              </a:rPr>
              <a:t>iodine, phenol, </a:t>
            </a:r>
            <a:r>
              <a:rPr lang="en-US" sz="2400" dirty="0" err="1">
                <a:latin typeface="Times New Roman" pitchFamily="18" charset="0"/>
                <a:cs typeface="Times New Roman" pitchFamily="18" charset="0"/>
              </a:rPr>
              <a:t>NaOH</a:t>
            </a:r>
            <a:r>
              <a:rPr lang="en-US" sz="2400" dirty="0">
                <a:latin typeface="Times New Roman" pitchFamily="18" charset="0"/>
                <a:cs typeface="Times New Roman" pitchFamily="18" charset="0"/>
              </a:rPr>
              <a:t> and bleach</a:t>
            </a:r>
          </a:p>
          <a:p>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p:spTree>
    <p:extLst>
      <p:ext uri="{BB962C8B-B14F-4D97-AF65-F5344CB8AC3E}">
        <p14:creationId xmlns="" xmlns:p14="http://schemas.microsoft.com/office/powerpoint/2010/main" val="2872991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solidFill>
                  <a:srgbClr val="FF0000"/>
                </a:solidFill>
                <a:latin typeface="Times New Roman" pitchFamily="18" charset="0"/>
                <a:cs typeface="Times New Roman" pitchFamily="18" charset="0"/>
              </a:rPr>
              <a:t>Transmission </a:t>
            </a:r>
            <a:r>
              <a:rPr lang="en-US" b="1"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
            </a:r>
            <a:br>
              <a:rPr lang="en-US" b="1" dirty="0" smtClean="0">
                <a:latin typeface="Times New Roman" pitchFamily="18" charset="0"/>
                <a:cs typeface="Times New Roman" pitchFamily="18" charset="0"/>
              </a:rPr>
            </a:br>
            <a:endParaRPr lang="en-US" b="1" dirty="0"/>
          </a:p>
        </p:txBody>
      </p:sp>
      <p:sp>
        <p:nvSpPr>
          <p:cNvPr id="3" name="Content Placeholder 2"/>
          <p:cNvSpPr>
            <a:spLocks noGrp="1"/>
          </p:cNvSpPr>
          <p:nvPr>
            <p:ph idx="1"/>
          </p:nvPr>
        </p:nvSpPr>
        <p:spPr/>
        <p:txBody>
          <a:bodyPr>
            <a:normAutofit/>
          </a:bodyPr>
          <a:lstStyle/>
          <a:p>
            <a:r>
              <a:rPr lang="en-US" sz="2400" dirty="0" smtClean="0">
                <a:latin typeface="Times New Roman" pitchFamily="18" charset="0"/>
                <a:cs typeface="Times New Roman" pitchFamily="18" charset="0"/>
              </a:rPr>
              <a:t>Present </a:t>
            </a:r>
            <a:r>
              <a:rPr lang="en-US" sz="2400" dirty="0" smtClean="0">
                <a:latin typeface="Times New Roman" pitchFamily="18" charset="0"/>
                <a:cs typeface="Times New Roman" pitchFamily="18" charset="0"/>
              </a:rPr>
              <a:t>in respiratory secretions, urine, feces, and saliva</a:t>
            </a:r>
          </a:p>
          <a:p>
            <a:r>
              <a:rPr lang="en-GB" sz="2400" dirty="0" smtClean="0">
                <a:latin typeface="Times New Roman" pitchFamily="18" charset="0"/>
                <a:cs typeface="Times New Roman" pitchFamily="18" charset="0"/>
              </a:rPr>
              <a:t>Infection is by inhalation and ingestion. Spread is by direct and indirect contact.</a:t>
            </a:r>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Ingestion </a:t>
            </a:r>
            <a:r>
              <a:rPr lang="en-US" sz="2400" dirty="0" smtClean="0">
                <a:latin typeface="Times New Roman" pitchFamily="18" charset="0"/>
                <a:cs typeface="Times New Roman" pitchFamily="18" charset="0"/>
              </a:rPr>
              <a:t>of urine, feces or saliva of infected dogs is the main route of infection. </a:t>
            </a:r>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It </a:t>
            </a:r>
            <a:r>
              <a:rPr lang="en-US" sz="2400" dirty="0" smtClean="0">
                <a:latin typeface="Times New Roman" pitchFamily="18" charset="0"/>
                <a:cs typeface="Times New Roman" pitchFamily="18" charset="0"/>
              </a:rPr>
              <a:t>may be present in kidney and excreted in urine for 6-9 months post </a:t>
            </a:r>
            <a:r>
              <a:rPr lang="en-US" sz="2400" dirty="0" smtClean="0">
                <a:latin typeface="Times New Roman" pitchFamily="18" charset="0"/>
                <a:cs typeface="Times New Roman" pitchFamily="18" charset="0"/>
              </a:rPr>
              <a:t>infection.</a:t>
            </a:r>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However</a:t>
            </a:r>
            <a:r>
              <a:rPr lang="en-US" sz="2400" dirty="0" smtClean="0">
                <a:latin typeface="Times New Roman" pitchFamily="18" charset="0"/>
                <a:cs typeface="Times New Roman" pitchFamily="18" charset="0"/>
              </a:rPr>
              <a:t>, virus may be acquired via CONJUNCTIVAL OR AEROSOL ROUTES.</a:t>
            </a:r>
          </a:p>
          <a:p>
            <a:endParaRPr lang="en-US" sz="2400" dirty="0" smtClean="0"/>
          </a:p>
          <a:p>
            <a:endParaRPr lang="en-US" sz="2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b="1" dirty="0" smtClean="0">
                <a:solidFill>
                  <a:schemeClr val="accent2"/>
                </a:solidFill>
              </a:rPr>
              <a:t>Pathogenesis </a:t>
            </a:r>
            <a:endParaRPr lang="en-US" sz="4000" b="1" dirty="0">
              <a:solidFill>
                <a:schemeClr val="accent2"/>
              </a:solidFill>
            </a:endParaRPr>
          </a:p>
        </p:txBody>
      </p:sp>
      <p:sp>
        <p:nvSpPr>
          <p:cNvPr id="4" name="Content Placeholder 3"/>
          <p:cNvSpPr>
            <a:spLocks noGrp="1"/>
          </p:cNvSpPr>
          <p:nvPr>
            <p:ph idx="1"/>
          </p:nvPr>
        </p:nvSpPr>
        <p:spPr>
          <a:xfrm>
            <a:off x="214282" y="1214422"/>
            <a:ext cx="8715436" cy="4972072"/>
          </a:xfrm>
        </p:spPr>
        <p:txBody>
          <a:bodyPr>
            <a:noAutofit/>
          </a:bodyPr>
          <a:lstStyle/>
          <a:p>
            <a:pPr algn="just"/>
            <a:r>
              <a:rPr lang="en-GB" sz="2400" dirty="0" smtClean="0">
                <a:latin typeface="Times New Roman" pitchFamily="18" charset="0"/>
                <a:cs typeface="Times New Roman" pitchFamily="18" charset="0"/>
              </a:rPr>
              <a:t>Upon entry through mouth or nose, the </a:t>
            </a:r>
            <a:r>
              <a:rPr lang="en-GB" sz="2400" dirty="0" smtClean="0">
                <a:latin typeface="Times New Roman" pitchFamily="18" charset="0"/>
                <a:cs typeface="Times New Roman" pitchFamily="18" charset="0"/>
              </a:rPr>
              <a:t>virus replicates initially in tonsils and </a:t>
            </a:r>
            <a:r>
              <a:rPr lang="en-GB" sz="2400" dirty="0" err="1" smtClean="0">
                <a:latin typeface="Times New Roman" pitchFamily="18" charset="0"/>
                <a:cs typeface="Times New Roman" pitchFamily="18" charset="0"/>
              </a:rPr>
              <a:t>Peyer’s</a:t>
            </a:r>
            <a:r>
              <a:rPr lang="en-GB" sz="2400" dirty="0" smtClean="0">
                <a:latin typeface="Times New Roman" pitchFamily="18" charset="0"/>
                <a:cs typeface="Times New Roman" pitchFamily="18" charset="0"/>
              </a:rPr>
              <a:t> </a:t>
            </a:r>
            <a:r>
              <a:rPr lang="en-GB" sz="2400" dirty="0" smtClean="0">
                <a:latin typeface="Times New Roman" pitchFamily="18" charset="0"/>
                <a:cs typeface="Times New Roman" pitchFamily="18" charset="0"/>
              </a:rPr>
              <a:t>patches </a:t>
            </a:r>
            <a:r>
              <a:rPr lang="en-GB" sz="2400" dirty="0" smtClean="0">
                <a:latin typeface="Times New Roman" pitchFamily="18" charset="0"/>
                <a:cs typeface="Times New Roman" pitchFamily="18" charset="0"/>
              </a:rPr>
              <a:t>(</a:t>
            </a:r>
            <a:r>
              <a:rPr lang="en-GB" sz="2400" dirty="0" err="1" smtClean="0">
                <a:latin typeface="Times New Roman" pitchFamily="18" charset="0"/>
                <a:cs typeface="Times New Roman" pitchFamily="18" charset="0"/>
              </a:rPr>
              <a:t>oropharyngeal</a:t>
            </a:r>
            <a:r>
              <a:rPr lang="en-GB" sz="2400" dirty="0" smtClean="0">
                <a:latin typeface="Times New Roman" pitchFamily="18" charset="0"/>
                <a:cs typeface="Times New Roman" pitchFamily="18" charset="0"/>
              </a:rPr>
              <a:t> lymph nodes) producing </a:t>
            </a:r>
            <a:r>
              <a:rPr lang="en-GB" sz="2400" dirty="0" smtClean="0">
                <a:latin typeface="Times New Roman" pitchFamily="18" charset="0"/>
                <a:cs typeface="Times New Roman" pitchFamily="18" charset="0"/>
              </a:rPr>
              <a:t>a </a:t>
            </a:r>
            <a:r>
              <a:rPr lang="en-GB" sz="2400" dirty="0" err="1" smtClean="0">
                <a:latin typeface="Times New Roman" pitchFamily="18" charset="0"/>
                <a:cs typeface="Times New Roman" pitchFamily="18" charset="0"/>
              </a:rPr>
              <a:t>viremia</a:t>
            </a:r>
            <a:r>
              <a:rPr lang="en-GB" sz="2400" dirty="0" smtClean="0">
                <a:latin typeface="Times New Roman" pitchFamily="18" charset="0"/>
                <a:cs typeface="Times New Roman" pitchFamily="18" charset="0"/>
              </a:rPr>
              <a:t> with secondary localization and replication in the </a:t>
            </a:r>
            <a:r>
              <a:rPr lang="en-GB" sz="2400" dirty="0" smtClean="0">
                <a:latin typeface="Times New Roman" pitchFamily="18" charset="0"/>
                <a:cs typeface="Times New Roman" pitchFamily="18" charset="0"/>
              </a:rPr>
              <a:t>liver (</a:t>
            </a:r>
            <a:r>
              <a:rPr lang="en-GB" sz="2400" dirty="0" err="1" smtClean="0">
                <a:latin typeface="Times New Roman" pitchFamily="18" charset="0"/>
                <a:cs typeface="Times New Roman" pitchFamily="18" charset="0"/>
              </a:rPr>
              <a:t>hepatocytes</a:t>
            </a:r>
            <a:r>
              <a:rPr lang="en-GB" sz="2400" dirty="0" smtClean="0">
                <a:latin typeface="Times New Roman" pitchFamily="18" charset="0"/>
                <a:cs typeface="Times New Roman" pitchFamily="18" charset="0"/>
              </a:rPr>
              <a:t>), </a:t>
            </a:r>
            <a:r>
              <a:rPr lang="en-GB" sz="2400" dirty="0" smtClean="0">
                <a:latin typeface="Times New Roman" pitchFamily="18" charset="0"/>
                <a:cs typeface="Times New Roman" pitchFamily="18" charset="0"/>
              </a:rPr>
              <a:t>endothelial </a:t>
            </a:r>
            <a:r>
              <a:rPr lang="en-GB" sz="2400" dirty="0" smtClean="0">
                <a:latin typeface="Times New Roman" pitchFamily="18" charset="0"/>
                <a:cs typeface="Times New Roman" pitchFamily="18" charset="0"/>
              </a:rPr>
              <a:t>cells within a variety of tissues occurs, such as the lungs, liver, kidneys, spleen, and eye with resultant </a:t>
            </a:r>
            <a:r>
              <a:rPr lang="en-GB" sz="2400" dirty="0" err="1" smtClean="0">
                <a:latin typeface="Times New Roman" pitchFamily="18" charset="0"/>
                <a:cs typeface="Times New Roman" pitchFamily="18" charset="0"/>
              </a:rPr>
              <a:t>hemorrhage</a:t>
            </a:r>
            <a:r>
              <a:rPr lang="en-GB" sz="2400" dirty="0" smtClean="0">
                <a:latin typeface="Times New Roman" pitchFamily="18" charset="0"/>
                <a:cs typeface="Times New Roman" pitchFamily="18" charset="0"/>
              </a:rPr>
              <a:t>, necrosis, and inflammation. .</a:t>
            </a:r>
            <a:endParaRPr lang="en-GB" sz="2400" dirty="0" smtClean="0">
              <a:latin typeface="Times New Roman" pitchFamily="18" charset="0"/>
              <a:cs typeface="Times New Roman" pitchFamily="18" charset="0"/>
            </a:endParaRPr>
          </a:p>
          <a:p>
            <a:pPr algn="just"/>
            <a:r>
              <a:rPr lang="en-GB" sz="2400" dirty="0" smtClean="0">
                <a:latin typeface="Times New Roman" pitchFamily="18" charset="0"/>
                <a:cs typeface="Times New Roman" pitchFamily="18" charset="0"/>
              </a:rPr>
              <a:t>The </a:t>
            </a:r>
            <a:r>
              <a:rPr lang="en-GB" sz="2400" dirty="0" err="1" smtClean="0">
                <a:latin typeface="Times New Roman" pitchFamily="18" charset="0"/>
                <a:cs typeface="Times New Roman" pitchFamily="18" charset="0"/>
              </a:rPr>
              <a:t>virions</a:t>
            </a:r>
            <a:r>
              <a:rPr lang="en-GB" sz="2400" dirty="0" smtClean="0">
                <a:latin typeface="Times New Roman" pitchFamily="18" charset="0"/>
                <a:cs typeface="Times New Roman" pitchFamily="18" charset="0"/>
              </a:rPr>
              <a:t> are released by cell </a:t>
            </a:r>
            <a:r>
              <a:rPr lang="en-GB" sz="2400" dirty="0" err="1" smtClean="0">
                <a:latin typeface="Times New Roman" pitchFamily="18" charset="0"/>
                <a:cs typeface="Times New Roman" pitchFamily="18" charset="0"/>
              </a:rPr>
              <a:t>lysis</a:t>
            </a:r>
            <a:r>
              <a:rPr lang="en-GB" sz="2400" dirty="0" smtClean="0">
                <a:latin typeface="Times New Roman" pitchFamily="18" charset="0"/>
                <a:cs typeface="Times New Roman" pitchFamily="18" charset="0"/>
              </a:rPr>
              <a:t>, which leads to tissue injury and disseminated intravascular coagulation (DIC)</a:t>
            </a:r>
          </a:p>
          <a:p>
            <a:pPr algn="just"/>
            <a:r>
              <a:rPr lang="en-GB" sz="2400" dirty="0" smtClean="0">
                <a:latin typeface="Times New Roman" pitchFamily="18" charset="0"/>
                <a:cs typeface="Times New Roman" pitchFamily="18" charset="0"/>
              </a:rPr>
              <a:t>Recovery </a:t>
            </a:r>
            <a:r>
              <a:rPr lang="en-GB" sz="2400" dirty="0" smtClean="0">
                <a:latin typeface="Times New Roman" pitchFamily="18" charset="0"/>
                <a:cs typeface="Times New Roman" pitchFamily="18" charset="0"/>
              </a:rPr>
              <a:t>from infectious canine hepatitis (ICH) results in lasting immunity. </a:t>
            </a:r>
            <a:endParaRPr lang="en-US" sz="2400" dirty="0">
              <a:latin typeface="Times New Roman" pitchFamily="18" charset="0"/>
              <a:cs typeface="Times New Roman"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AutoShape 2" descr="Untitle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2" name="AutoShape 4" descr="Untitle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053" name="Picture 5"/>
          <p:cNvPicPr>
            <a:picLocks noChangeAspect="1" noChangeArrowheads="1"/>
          </p:cNvPicPr>
          <p:nvPr/>
        </p:nvPicPr>
        <p:blipFill>
          <a:blip r:embed="rId2"/>
          <a:srcRect/>
          <a:stretch>
            <a:fillRect/>
          </a:stretch>
        </p:blipFill>
        <p:spPr bwMode="auto">
          <a:xfrm>
            <a:off x="190500" y="11113"/>
            <a:ext cx="8763000" cy="6838950"/>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4"/>
          <p:cNvSpPr>
            <a:spLocks noGrp="1" noChangeArrowheads="1"/>
          </p:cNvSpPr>
          <p:nvPr>
            <p:ph type="title"/>
          </p:nvPr>
        </p:nvSpPr>
        <p:spPr/>
        <p:txBody>
          <a:bodyPr>
            <a:normAutofit/>
          </a:bodyPr>
          <a:lstStyle/>
          <a:p>
            <a:r>
              <a:rPr lang="en-US" sz="4000" b="1" dirty="0" err="1">
                <a:solidFill>
                  <a:srgbClr val="FF0000"/>
                </a:solidFill>
              </a:rPr>
              <a:t>Adenoviridae</a:t>
            </a:r>
            <a:endParaRPr lang="en-US" sz="4000" b="1" dirty="0">
              <a:solidFill>
                <a:srgbClr val="FF0000"/>
              </a:solidFill>
            </a:endParaRPr>
          </a:p>
        </p:txBody>
      </p:sp>
      <p:sp>
        <p:nvSpPr>
          <p:cNvPr id="5125" name="Rectangle 5"/>
          <p:cNvSpPr>
            <a:spLocks noGrp="1" noChangeArrowheads="1"/>
          </p:cNvSpPr>
          <p:nvPr>
            <p:ph type="body" idx="1"/>
          </p:nvPr>
        </p:nvSpPr>
        <p:spPr>
          <a:xfrm>
            <a:off x="357158" y="1285860"/>
            <a:ext cx="8229600" cy="4525963"/>
          </a:xfrm>
        </p:spPr>
        <p:txBody>
          <a:bodyPr>
            <a:normAutofit fontScale="77500" lnSpcReduction="20000"/>
          </a:bodyPr>
          <a:lstStyle/>
          <a:p>
            <a:endParaRPr lang="en-US" sz="1600" b="1" u="sng" dirty="0">
              <a:latin typeface="Times New Roman" pitchFamily="18" charset="0"/>
              <a:cs typeface="Times New Roman" pitchFamily="18" charset="0"/>
            </a:endParaRPr>
          </a:p>
          <a:p>
            <a:r>
              <a:rPr lang="en-US" sz="2800" b="1" u="sng" dirty="0">
                <a:latin typeface="Times New Roman" pitchFamily="18" charset="0"/>
                <a:cs typeface="Times New Roman" pitchFamily="18" charset="0"/>
              </a:rPr>
              <a:t>Genera – </a:t>
            </a:r>
          </a:p>
          <a:p>
            <a:r>
              <a:rPr lang="en-US" sz="2800" b="1" dirty="0" err="1">
                <a:latin typeface="Times New Roman" pitchFamily="18" charset="0"/>
                <a:cs typeface="Times New Roman" pitchFamily="18" charset="0"/>
              </a:rPr>
              <a:t>Mastadenovirus</a:t>
            </a:r>
            <a:r>
              <a:rPr lang="en-US" sz="2800" dirty="0">
                <a:latin typeface="Times New Roman" pitchFamily="18" charset="0"/>
                <a:cs typeface="Times New Roman" pitchFamily="18" charset="0"/>
              </a:rPr>
              <a:t> – </a:t>
            </a:r>
            <a:r>
              <a:rPr lang="en-US" sz="2800" dirty="0" smtClean="0">
                <a:latin typeface="Times New Roman" pitchFamily="18" charset="0"/>
                <a:cs typeface="Times New Roman" pitchFamily="18" charset="0"/>
              </a:rPr>
              <a:t>Mammalian </a:t>
            </a:r>
            <a:r>
              <a:rPr lang="en-US" sz="2800" dirty="0">
                <a:latin typeface="Times New Roman" pitchFamily="18" charset="0"/>
                <a:cs typeface="Times New Roman" pitchFamily="18" charset="0"/>
              </a:rPr>
              <a:t>adenoviruses</a:t>
            </a:r>
          </a:p>
          <a:p>
            <a:r>
              <a:rPr lang="en-US" sz="2800" dirty="0">
                <a:latin typeface="Times New Roman" pitchFamily="18" charset="0"/>
                <a:cs typeface="Times New Roman" pitchFamily="18" charset="0"/>
              </a:rPr>
              <a:t>Single penton fiber from vertex</a:t>
            </a:r>
          </a:p>
          <a:p>
            <a:endParaRPr lang="en-US" sz="2800" b="1" dirty="0">
              <a:latin typeface="Times New Roman" pitchFamily="18" charset="0"/>
              <a:cs typeface="Times New Roman" pitchFamily="18" charset="0"/>
            </a:endParaRPr>
          </a:p>
          <a:p>
            <a:r>
              <a:rPr lang="en-US" sz="2800" b="1" dirty="0" err="1">
                <a:latin typeface="Times New Roman" pitchFamily="18" charset="0"/>
                <a:cs typeface="Times New Roman" pitchFamily="18" charset="0"/>
              </a:rPr>
              <a:t>Aviadenovirus</a:t>
            </a:r>
            <a:r>
              <a:rPr lang="en-US" sz="2800" dirty="0">
                <a:latin typeface="Times New Roman" pitchFamily="18" charset="0"/>
                <a:cs typeface="Times New Roman" pitchFamily="18" charset="0"/>
              </a:rPr>
              <a:t> – Avian adenoviruses</a:t>
            </a:r>
          </a:p>
          <a:p>
            <a:r>
              <a:rPr lang="en-US" sz="2800" dirty="0">
                <a:latin typeface="Times New Roman" pitchFamily="18" charset="0"/>
                <a:cs typeface="Times New Roman" pitchFamily="18" charset="0"/>
              </a:rPr>
              <a:t>Each penton is bifurcated – giving the appearance of 2 fibers extending from each </a:t>
            </a:r>
            <a:r>
              <a:rPr lang="en-US" sz="2800" dirty="0" err="1">
                <a:latin typeface="Times New Roman" pitchFamily="18" charset="0"/>
                <a:cs typeface="Times New Roman" pitchFamily="18" charset="0"/>
              </a:rPr>
              <a:t>penton</a:t>
            </a:r>
            <a:r>
              <a:rPr lang="en-US" sz="2800" dirty="0">
                <a:latin typeface="Times New Roman" pitchFamily="18" charset="0"/>
                <a:cs typeface="Times New Roman" pitchFamily="18" charset="0"/>
              </a:rPr>
              <a:t> </a:t>
            </a:r>
            <a:r>
              <a:rPr lang="en-US" sz="2800" dirty="0" smtClean="0">
                <a:latin typeface="Times New Roman" pitchFamily="18" charset="0"/>
                <a:cs typeface="Times New Roman" pitchFamily="18" charset="0"/>
              </a:rPr>
              <a:t>base</a:t>
            </a:r>
          </a:p>
          <a:p>
            <a:endParaRPr lang="en-US" sz="2800" dirty="0" smtClean="0">
              <a:latin typeface="Times New Roman" pitchFamily="18" charset="0"/>
              <a:cs typeface="Times New Roman" pitchFamily="18" charset="0"/>
            </a:endParaRPr>
          </a:p>
          <a:p>
            <a:r>
              <a:rPr lang="en-GB" sz="2800" b="1" dirty="0" smtClean="0">
                <a:latin typeface="Times New Roman" pitchFamily="18" charset="0"/>
                <a:cs typeface="Times New Roman" pitchFamily="18" charset="0"/>
              </a:rPr>
              <a:t>The adenoviruses are named after the human adenoids, from which they were first isolated</a:t>
            </a:r>
            <a:r>
              <a:rPr lang="en-GB" sz="2800" dirty="0" smtClean="0">
                <a:latin typeface="Times New Roman" pitchFamily="18" charset="0"/>
                <a:cs typeface="Times New Roman" pitchFamily="18" charset="0"/>
              </a:rPr>
              <a:t>.</a:t>
            </a:r>
          </a:p>
          <a:p>
            <a:endParaRPr lang="en-GB" sz="2800" dirty="0" smtClean="0">
              <a:latin typeface="Times New Roman" pitchFamily="18" charset="0"/>
              <a:cs typeface="Times New Roman" pitchFamily="18" charset="0"/>
            </a:endParaRPr>
          </a:p>
          <a:p>
            <a:r>
              <a:rPr lang="en-GB" sz="2800" dirty="0" smtClean="0">
                <a:latin typeface="Times New Roman" pitchFamily="18" charset="0"/>
                <a:cs typeface="Times New Roman" pitchFamily="18" charset="0"/>
              </a:rPr>
              <a:t>Adenoviruses are popular virus vectors, for example in vaccination against the </a:t>
            </a:r>
            <a:r>
              <a:rPr lang="en-GB" sz="2800" dirty="0" err="1" smtClean="0">
                <a:latin typeface="Times New Roman" pitchFamily="18" charset="0"/>
                <a:cs typeface="Times New Roman" pitchFamily="18" charset="0"/>
              </a:rPr>
              <a:t>coronavirus</a:t>
            </a:r>
            <a:r>
              <a:rPr lang="en-GB" sz="2800" dirty="0" smtClean="0">
                <a:latin typeface="Times New Roman" pitchFamily="18" charset="0"/>
                <a:cs typeface="Times New Roman" pitchFamily="18" charset="0"/>
              </a:rPr>
              <a:t> SARS-CoV-2.</a:t>
            </a:r>
            <a:endParaRPr lang="en-US" sz="2800" dirty="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p:txBody>
      </p:sp>
    </p:spTree>
    <p:extLst>
      <p:ext uri="{BB962C8B-B14F-4D97-AF65-F5344CB8AC3E}">
        <p14:creationId xmlns="" xmlns:p14="http://schemas.microsoft.com/office/powerpoint/2010/main" val="3563103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solidFill>
                  <a:srgbClr val="FF0000"/>
                </a:solidFill>
              </a:rPr>
              <a:t>Clinical Forms </a:t>
            </a:r>
            <a:endParaRPr lang="en-US" sz="4000" b="1" dirty="0">
              <a:solidFill>
                <a:srgbClr val="FF0000"/>
              </a:solidFill>
            </a:endParaRPr>
          </a:p>
        </p:txBody>
      </p:sp>
      <p:sp>
        <p:nvSpPr>
          <p:cNvPr id="3" name="Content Placeholder 2"/>
          <p:cNvSpPr>
            <a:spLocks noGrp="1"/>
          </p:cNvSpPr>
          <p:nvPr>
            <p:ph idx="1"/>
          </p:nvPr>
        </p:nvSpPr>
        <p:spPr>
          <a:xfrm>
            <a:off x="357158" y="1285860"/>
            <a:ext cx="8329642" cy="5114948"/>
          </a:xfrm>
        </p:spPr>
        <p:txBody>
          <a:bodyPr>
            <a:normAutofit fontScale="92500" lnSpcReduction="10000"/>
          </a:bodyPr>
          <a:lstStyle/>
          <a:p>
            <a:r>
              <a:rPr lang="en-US" sz="2400" dirty="0" smtClean="0">
                <a:latin typeface="Times New Roman" pitchFamily="18" charset="0"/>
                <a:cs typeface="Times New Roman" pitchFamily="18" charset="0"/>
              </a:rPr>
              <a:t>I.P from 4-10 days. </a:t>
            </a:r>
          </a:p>
          <a:p>
            <a:r>
              <a:rPr lang="en-US" sz="2400" dirty="0" smtClean="0">
                <a:latin typeface="Times New Roman" pitchFamily="18" charset="0"/>
                <a:cs typeface="Times New Roman" pitchFamily="18" charset="0"/>
              </a:rPr>
              <a:t>Course 5-7 days in uncomplicated cases and is long in presence of concurrent infection and in dogs with chronic active hepatitis. </a:t>
            </a:r>
          </a:p>
          <a:p>
            <a:r>
              <a:rPr lang="en-US" sz="2400" dirty="0" smtClean="0">
                <a:latin typeface="Times New Roman" pitchFamily="18" charset="0"/>
                <a:cs typeface="Times New Roman" pitchFamily="18" charset="0"/>
              </a:rPr>
              <a:t>Morbidity rate (less than 5%) </a:t>
            </a:r>
          </a:p>
          <a:p>
            <a:r>
              <a:rPr lang="en-US" sz="2400" dirty="0" smtClean="0">
                <a:latin typeface="Times New Roman" pitchFamily="18" charset="0"/>
                <a:cs typeface="Times New Roman" pitchFamily="18" charset="0"/>
              </a:rPr>
              <a:t>Mortality rate 10%–30%</a:t>
            </a:r>
          </a:p>
          <a:p>
            <a:endParaRPr lang="en-US" sz="2400" b="1" dirty="0" smtClean="0">
              <a:latin typeface="Times New Roman" pitchFamily="18" charset="0"/>
              <a:cs typeface="Times New Roman" pitchFamily="18" charset="0"/>
            </a:endParaRPr>
          </a:p>
          <a:p>
            <a:pPr>
              <a:buNone/>
            </a:pPr>
            <a:r>
              <a:rPr lang="en-US" sz="2400" b="1" dirty="0" smtClean="0">
                <a:latin typeface="Times New Roman" pitchFamily="18" charset="0"/>
                <a:cs typeface="Times New Roman" pitchFamily="18" charset="0"/>
              </a:rPr>
              <a:t>1. Per acute form: </a:t>
            </a:r>
            <a:r>
              <a:rPr lang="en-US" sz="2400" dirty="0" smtClean="0">
                <a:latin typeface="Times New Roman" pitchFamily="18" charset="0"/>
                <a:cs typeface="Times New Roman" pitchFamily="18" charset="0"/>
              </a:rPr>
              <a:t>Sudden death due to damage of vital organs as brain and lungs or due to shock or hepatic coma. </a:t>
            </a:r>
          </a:p>
          <a:p>
            <a:endParaRPr lang="en-US" sz="2400" b="1" dirty="0" smtClean="0">
              <a:latin typeface="Times New Roman" pitchFamily="18" charset="0"/>
              <a:cs typeface="Times New Roman" pitchFamily="18" charset="0"/>
            </a:endParaRPr>
          </a:p>
          <a:p>
            <a:pPr>
              <a:buNone/>
            </a:pPr>
            <a:r>
              <a:rPr lang="en-US" sz="2400" b="1" dirty="0" smtClean="0">
                <a:latin typeface="Times New Roman" pitchFamily="18" charset="0"/>
                <a:cs typeface="Times New Roman" pitchFamily="18" charset="0"/>
              </a:rPr>
              <a:t>2. Acute form</a:t>
            </a:r>
            <a:r>
              <a:rPr lang="en-US" sz="2400" dirty="0" smtClean="0">
                <a:latin typeface="Times New Roman" pitchFamily="18" charset="0"/>
                <a:cs typeface="Times New Roman" pitchFamily="18" charset="0"/>
              </a:rPr>
              <a:t>: Biphasic Fever “Saddle type curve“, anorexia, and thirst. </a:t>
            </a:r>
          </a:p>
          <a:p>
            <a:pPr>
              <a:buNone/>
            </a:pPr>
            <a:r>
              <a:rPr lang="en-US" sz="2400" dirty="0" smtClean="0">
                <a:latin typeface="Times New Roman" pitchFamily="18" charset="0"/>
                <a:cs typeface="Times New Roman" pitchFamily="18" charset="0"/>
              </a:rPr>
              <a:t>• Abdominal pain, vomiting and diarrhea. </a:t>
            </a:r>
          </a:p>
          <a:p>
            <a:pPr>
              <a:buNone/>
            </a:pP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Petechiae</a:t>
            </a:r>
            <a:r>
              <a:rPr lang="en-US" sz="2400" dirty="0" smtClean="0">
                <a:latin typeface="Times New Roman" pitchFamily="18" charset="0"/>
                <a:cs typeface="Times New Roman" pitchFamily="18" charset="0"/>
              </a:rPr>
              <a:t> of the oral mucosa, as well as enlarged tonsils. </a:t>
            </a:r>
          </a:p>
          <a:p>
            <a:pPr>
              <a:buNone/>
            </a:pPr>
            <a:r>
              <a:rPr lang="en-US" sz="2400" dirty="0" smtClean="0">
                <a:latin typeface="Times New Roman" pitchFamily="18" charset="0"/>
                <a:cs typeface="Times New Roman" pitchFamily="18" charset="0"/>
              </a:rPr>
              <a:t>• S/C edema of the head, neck, and trunk. </a:t>
            </a:r>
          </a:p>
          <a:p>
            <a:pPr>
              <a:buNone/>
            </a:pPr>
            <a:r>
              <a:rPr lang="en-US" sz="2400" dirty="0" smtClean="0">
                <a:latin typeface="Times New Roman" pitchFamily="18" charset="0"/>
                <a:cs typeface="Times New Roman" pitchFamily="18" charset="0"/>
              </a:rPr>
              <a:t>• </a:t>
            </a:r>
            <a:r>
              <a:rPr lang="en-GB" sz="2400" dirty="0" smtClean="0">
                <a:latin typeface="Times New Roman" pitchFamily="18" charset="0"/>
                <a:cs typeface="Times New Roman" pitchFamily="18" charset="0"/>
              </a:rPr>
              <a:t>Dogs with acute disease either recover or die within a 2-week period.</a:t>
            </a:r>
            <a:endParaRPr lang="en-US" sz="2400" dirty="0">
              <a:latin typeface="Times New Roman" pitchFamily="18" charset="0"/>
              <a:cs typeface="Times New Roman"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85720" y="714356"/>
            <a:ext cx="8572560" cy="5286412"/>
          </a:xfrm>
        </p:spPr>
        <p:txBody>
          <a:bodyPr>
            <a:normAutofit/>
          </a:bodyPr>
          <a:lstStyle/>
          <a:p>
            <a:r>
              <a:rPr lang="en-US" sz="2400" b="1" dirty="0" smtClean="0">
                <a:latin typeface="Times New Roman" pitchFamily="18" charset="0"/>
                <a:cs typeface="Times New Roman" pitchFamily="18" charset="0"/>
              </a:rPr>
              <a:t>Hepatic involvement</a:t>
            </a:r>
            <a:r>
              <a:rPr lang="en-US" sz="2400" dirty="0" smtClean="0">
                <a:latin typeface="Times New Roman" pitchFamily="18" charset="0"/>
                <a:cs typeface="Times New Roman" pitchFamily="18" charset="0"/>
              </a:rPr>
              <a:t>: Abdominal tenderness, distention due to </a:t>
            </a:r>
            <a:r>
              <a:rPr lang="en-US" sz="2400" dirty="0" err="1" smtClean="0">
                <a:latin typeface="Times New Roman" pitchFamily="18" charset="0"/>
                <a:cs typeface="Times New Roman" pitchFamily="18" charset="0"/>
              </a:rPr>
              <a:t>serosanguinous</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ascites</a:t>
            </a:r>
            <a:r>
              <a:rPr lang="en-US" sz="2400" dirty="0" smtClean="0">
                <a:latin typeface="Times New Roman" pitchFamily="18" charset="0"/>
                <a:cs typeface="Times New Roman" pitchFamily="18" charset="0"/>
              </a:rPr>
              <a:t> and </a:t>
            </a:r>
            <a:r>
              <a:rPr lang="en-US" sz="2400" dirty="0" err="1" smtClean="0">
                <a:latin typeface="Times New Roman" pitchFamily="18" charset="0"/>
                <a:cs typeface="Times New Roman" pitchFamily="18" charset="0"/>
              </a:rPr>
              <a:t>hepatomegaly</a:t>
            </a:r>
            <a:r>
              <a:rPr lang="en-US" sz="2400" dirty="0" smtClean="0">
                <a:latin typeface="Times New Roman" pitchFamily="18" charset="0"/>
                <a:cs typeface="Times New Roman" pitchFamily="18" charset="0"/>
              </a:rPr>
              <a:t> &amp; </a:t>
            </a:r>
            <a:r>
              <a:rPr lang="en-US" sz="2400" dirty="0" err="1" smtClean="0">
                <a:latin typeface="Times New Roman" pitchFamily="18" charset="0"/>
                <a:cs typeface="Times New Roman" pitchFamily="18" charset="0"/>
              </a:rPr>
              <a:t>icteric</a:t>
            </a:r>
            <a:r>
              <a:rPr lang="en-US" sz="2400" dirty="0" smtClean="0">
                <a:latin typeface="Times New Roman" pitchFamily="18" charset="0"/>
                <a:cs typeface="Times New Roman" pitchFamily="18" charset="0"/>
              </a:rPr>
              <a:t> mucous membrane. </a:t>
            </a:r>
          </a:p>
          <a:p>
            <a:r>
              <a:rPr lang="en-US" sz="2400" b="1" dirty="0" smtClean="0">
                <a:latin typeface="Times New Roman" pitchFamily="18" charset="0"/>
                <a:cs typeface="Times New Roman" pitchFamily="18" charset="0"/>
              </a:rPr>
              <a:t>Non-</a:t>
            </a:r>
            <a:r>
              <a:rPr lang="en-US" sz="2400" b="1" dirty="0" err="1" smtClean="0">
                <a:latin typeface="Times New Roman" pitchFamily="18" charset="0"/>
                <a:cs typeface="Times New Roman" pitchFamily="18" charset="0"/>
              </a:rPr>
              <a:t>suppurative</a:t>
            </a:r>
            <a:r>
              <a:rPr lang="en-US" sz="2400" b="1" dirty="0" smtClean="0">
                <a:latin typeface="Times New Roman" pitchFamily="18" charset="0"/>
                <a:cs typeface="Times New Roman" pitchFamily="18" charset="0"/>
              </a:rPr>
              <a:t> encephalitis</a:t>
            </a:r>
            <a:r>
              <a:rPr lang="en-US" sz="2400" dirty="0" smtClean="0">
                <a:latin typeface="Times New Roman" pitchFamily="18" charset="0"/>
                <a:cs typeface="Times New Roman" pitchFamily="18" charset="0"/>
              </a:rPr>
              <a:t> (uncommon) due to vascular damage of the brain tissue. </a:t>
            </a:r>
          </a:p>
          <a:p>
            <a:r>
              <a:rPr lang="en-US" sz="2400" b="1" dirty="0" smtClean="0">
                <a:latin typeface="Times New Roman" pitchFamily="18" charset="0"/>
                <a:cs typeface="Times New Roman" pitchFamily="18" charset="0"/>
              </a:rPr>
              <a:t>Eye involvement</a:t>
            </a:r>
            <a:r>
              <a:rPr lang="en-US" sz="2400" dirty="0" smtClean="0">
                <a:latin typeface="Times New Roman" pitchFamily="18" charset="0"/>
                <a:cs typeface="Times New Roman" pitchFamily="18" charset="0"/>
              </a:rPr>
              <a:t>: Corneal edema, ulceration or perforation and anterior </a:t>
            </a:r>
            <a:r>
              <a:rPr lang="en-US" sz="2400" dirty="0" err="1" smtClean="0">
                <a:latin typeface="Times New Roman" pitchFamily="18" charset="0"/>
                <a:cs typeface="Times New Roman" pitchFamily="18" charset="0"/>
              </a:rPr>
              <a:t>uveitis</a:t>
            </a:r>
            <a:r>
              <a:rPr lang="en-US" sz="2400" dirty="0" smtClean="0">
                <a:latin typeface="Times New Roman" pitchFamily="18" charset="0"/>
                <a:cs typeface="Times New Roman" pitchFamily="18" charset="0"/>
              </a:rPr>
              <a:t> result in </a:t>
            </a:r>
            <a:r>
              <a:rPr lang="en-US" sz="2400" dirty="0" err="1" smtClean="0">
                <a:latin typeface="Times New Roman" pitchFamily="18" charset="0"/>
                <a:cs typeface="Times New Roman" pitchFamily="18" charset="0"/>
              </a:rPr>
              <a:t>blepharospasm</a:t>
            </a:r>
            <a:r>
              <a:rPr lang="en-US" sz="2400" dirty="0" smtClean="0">
                <a:latin typeface="Times New Roman" pitchFamily="18" charset="0"/>
                <a:cs typeface="Times New Roman" pitchFamily="18" charset="0"/>
              </a:rPr>
              <a:t>, photophobia and serous ocular discharge (transient </a:t>
            </a:r>
            <a:r>
              <a:rPr lang="en-US" sz="2400" dirty="0" err="1" smtClean="0">
                <a:latin typeface="Times New Roman" pitchFamily="18" charset="0"/>
                <a:cs typeface="Times New Roman" pitchFamily="18" charset="0"/>
              </a:rPr>
              <a:t>uni</a:t>
            </a:r>
            <a:r>
              <a:rPr lang="en-US" sz="2400" dirty="0" smtClean="0">
                <a:latin typeface="Times New Roman" pitchFamily="18" charset="0"/>
                <a:cs typeface="Times New Roman" pitchFamily="18" charset="0"/>
              </a:rPr>
              <a:t> or bilateral corneal opacity or </a:t>
            </a:r>
            <a:r>
              <a:rPr lang="en-US" sz="2400" b="1" dirty="0" smtClean="0">
                <a:solidFill>
                  <a:srgbClr val="FF0000"/>
                </a:solidFill>
                <a:latin typeface="Times New Roman" pitchFamily="18" charset="0"/>
                <a:cs typeface="Times New Roman" pitchFamily="18" charset="0"/>
              </a:rPr>
              <a:t>blue eye</a:t>
            </a:r>
            <a:r>
              <a:rPr lang="en-US" sz="2400" b="1" dirty="0" smtClean="0">
                <a:latin typeface="Times New Roman" pitchFamily="18" charset="0"/>
                <a:cs typeface="Times New Roman" pitchFamily="18" charset="0"/>
              </a:rPr>
              <a:t>)</a:t>
            </a:r>
            <a:r>
              <a:rPr lang="en-US" sz="2400" dirty="0" smtClean="0">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a:p>
            <a:r>
              <a:rPr lang="en-GB" sz="2400" dirty="0" smtClean="0">
                <a:latin typeface="Times New Roman" pitchFamily="18" charset="0"/>
                <a:cs typeface="Times New Roman" pitchFamily="18" charset="0"/>
              </a:rPr>
              <a:t>Corneal </a:t>
            </a:r>
            <a:r>
              <a:rPr lang="en-GB" sz="2400" dirty="0" err="1" smtClean="0">
                <a:latin typeface="Times New Roman" pitchFamily="18" charset="0"/>
                <a:cs typeface="Times New Roman" pitchFamily="18" charset="0"/>
              </a:rPr>
              <a:t>edema</a:t>
            </a:r>
            <a:r>
              <a:rPr lang="en-GB" sz="2400" dirty="0" smtClean="0">
                <a:latin typeface="Times New Roman" pitchFamily="18" charset="0"/>
                <a:cs typeface="Times New Roman" pitchFamily="18" charset="0"/>
              </a:rPr>
              <a:t> (“blue eye”) occurs in the first week of illness and results from replication of virus within corneal endothelial cells</a:t>
            </a:r>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Conjunctivitis, serous discharge from the eyes and nose. </a:t>
            </a:r>
          </a:p>
          <a:p>
            <a:r>
              <a:rPr lang="en-US" sz="2400" dirty="0" smtClean="0">
                <a:latin typeface="Times New Roman" pitchFamily="18" charset="0"/>
                <a:cs typeface="Times New Roman" pitchFamily="18" charset="0"/>
              </a:rPr>
              <a:t> Death due to hepatic insufficiency and </a:t>
            </a:r>
            <a:r>
              <a:rPr lang="en-US" sz="2400" dirty="0" err="1" smtClean="0">
                <a:latin typeface="Times New Roman" pitchFamily="18" charset="0"/>
                <a:cs typeface="Times New Roman" pitchFamily="18" charset="0"/>
              </a:rPr>
              <a:t>hepato</a:t>
            </a:r>
            <a:r>
              <a:rPr lang="en-US" sz="2400" dirty="0" smtClean="0">
                <a:latin typeface="Times New Roman" pitchFamily="18" charset="0"/>
                <a:cs typeface="Times New Roman" pitchFamily="18" charset="0"/>
              </a:rPr>
              <a:t>-encephalopathy.</a:t>
            </a:r>
            <a:endParaRPr lang="en-US" sz="2400" dirty="0">
              <a:latin typeface="Times New Roman" pitchFamily="18" charset="0"/>
              <a:cs typeface="Times New Roman"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r>
              <a:rPr lang="en-GB" sz="2400" dirty="0" smtClean="0">
                <a:solidFill>
                  <a:srgbClr val="1B1B1B"/>
                </a:solidFill>
                <a:latin typeface="Times New Roman" pitchFamily="18" charset="0"/>
                <a:cs typeface="Times New Roman" pitchFamily="18" charset="0"/>
              </a:rPr>
              <a:t>The </a:t>
            </a:r>
            <a:r>
              <a:rPr lang="en-GB" sz="2400" b="1" dirty="0" smtClean="0">
                <a:solidFill>
                  <a:srgbClr val="1B1B1B"/>
                </a:solidFill>
                <a:latin typeface="Times New Roman" pitchFamily="18" charset="0"/>
                <a:cs typeface="Times New Roman" pitchFamily="18" charset="0"/>
              </a:rPr>
              <a:t>chronic </a:t>
            </a:r>
            <a:r>
              <a:rPr lang="en-GB" sz="2400" b="1" dirty="0" smtClean="0">
                <a:solidFill>
                  <a:srgbClr val="1B1B1B"/>
                </a:solidFill>
                <a:latin typeface="Times New Roman" pitchFamily="18" charset="0"/>
                <a:cs typeface="Times New Roman" pitchFamily="18" charset="0"/>
              </a:rPr>
              <a:t>form -</a:t>
            </a:r>
            <a:r>
              <a:rPr lang="en-GB" sz="2400" dirty="0" smtClean="0">
                <a:solidFill>
                  <a:srgbClr val="1B1B1B"/>
                </a:solidFill>
                <a:latin typeface="Times New Roman" pitchFamily="18" charset="0"/>
                <a:cs typeface="Times New Roman" pitchFamily="18" charset="0"/>
              </a:rPr>
              <a:t> </a:t>
            </a:r>
            <a:r>
              <a:rPr lang="en-GB" sz="2400" dirty="0" smtClean="0">
                <a:solidFill>
                  <a:srgbClr val="1B1B1B"/>
                </a:solidFill>
                <a:latin typeface="Times New Roman" pitchFamily="18" charset="0"/>
                <a:cs typeface="Times New Roman" pitchFamily="18" charset="0"/>
              </a:rPr>
              <a:t>occurs in dogs with partial immunity, with death due to hepatic failure weeks (</a:t>
            </a:r>
            <a:r>
              <a:rPr lang="en-GB" sz="2400" dirty="0" err="1" smtClean="0">
                <a:solidFill>
                  <a:srgbClr val="1B1B1B"/>
                </a:solidFill>
                <a:latin typeface="Times New Roman" pitchFamily="18" charset="0"/>
                <a:cs typeface="Times New Roman" pitchFamily="18" charset="0"/>
              </a:rPr>
              <a:t>subacute</a:t>
            </a:r>
            <a:r>
              <a:rPr lang="en-GB" sz="2400" dirty="0" smtClean="0">
                <a:solidFill>
                  <a:srgbClr val="1B1B1B"/>
                </a:solidFill>
                <a:latin typeface="Times New Roman" pitchFamily="18" charset="0"/>
                <a:cs typeface="Times New Roman" pitchFamily="18" charset="0"/>
              </a:rPr>
              <a:t> disease) or months (chronic infection) after initial infection</a:t>
            </a:r>
            <a:r>
              <a:rPr lang="en-GB" sz="2400" dirty="0" smtClean="0">
                <a:solidFill>
                  <a:srgbClr val="1B1B1B"/>
                </a:solidFill>
                <a:latin typeface="Times New Roman" pitchFamily="18" charset="0"/>
                <a:cs typeface="Times New Roman" pitchFamily="18" charset="0"/>
              </a:rPr>
              <a:t>.</a:t>
            </a:r>
            <a:endParaRPr lang="en-GB" sz="2400" dirty="0" smtClean="0">
              <a:solidFill>
                <a:srgbClr val="1B1B1B"/>
              </a:solidFill>
              <a:latin typeface="Times New Roman" pitchFamily="18" charset="0"/>
              <a:cs typeface="Times New Roman" pitchFamily="18" charset="0"/>
            </a:endParaRPr>
          </a:p>
          <a:p>
            <a:endParaRPr lang="en-GB" sz="2400" dirty="0" smtClean="0">
              <a:solidFill>
                <a:srgbClr val="1B1B1B"/>
              </a:solidFill>
              <a:latin typeface="Times New Roman" pitchFamily="18" charset="0"/>
              <a:cs typeface="Times New Roman" pitchFamily="18" charset="0"/>
            </a:endParaRPr>
          </a:p>
          <a:p>
            <a:r>
              <a:rPr lang="en-GB" sz="2400" dirty="0" smtClean="0">
                <a:solidFill>
                  <a:srgbClr val="1B1B1B"/>
                </a:solidFill>
                <a:latin typeface="Times New Roman" pitchFamily="18" charset="0"/>
                <a:cs typeface="Times New Roman" pitchFamily="18" charset="0"/>
              </a:rPr>
              <a:t>The </a:t>
            </a:r>
            <a:r>
              <a:rPr lang="en-GB" sz="2400" dirty="0" smtClean="0">
                <a:solidFill>
                  <a:srgbClr val="1B1B1B"/>
                </a:solidFill>
                <a:latin typeface="Times New Roman" pitchFamily="18" charset="0"/>
                <a:cs typeface="Times New Roman" pitchFamily="18" charset="0"/>
              </a:rPr>
              <a:t>antibody response appears 7 days after infection and limits tissue damage. </a:t>
            </a:r>
            <a:endParaRPr lang="en-GB" sz="2400" dirty="0" smtClean="0">
              <a:solidFill>
                <a:srgbClr val="1B1B1B"/>
              </a:solidFill>
              <a:latin typeface="Times New Roman" pitchFamily="18" charset="0"/>
              <a:cs typeface="Times New Roman" pitchFamily="18" charset="0"/>
            </a:endParaRPr>
          </a:p>
          <a:p>
            <a:r>
              <a:rPr lang="en-GB" sz="2400" dirty="0" smtClean="0">
                <a:solidFill>
                  <a:srgbClr val="1B1B1B"/>
                </a:solidFill>
                <a:latin typeface="Times New Roman" pitchFamily="18" charset="0"/>
                <a:cs typeface="Times New Roman" pitchFamily="18" charset="0"/>
              </a:rPr>
              <a:t>Viral </a:t>
            </a:r>
            <a:r>
              <a:rPr lang="en-GB" sz="2400" dirty="0" smtClean="0">
                <a:solidFill>
                  <a:srgbClr val="1B1B1B"/>
                </a:solidFill>
                <a:latin typeface="Times New Roman" pitchFamily="18" charset="0"/>
                <a:cs typeface="Times New Roman" pitchFamily="18" charset="0"/>
              </a:rPr>
              <a:t>persistence within the renal </a:t>
            </a:r>
            <a:r>
              <a:rPr lang="en-GB" sz="2400" dirty="0" err="1" smtClean="0">
                <a:solidFill>
                  <a:srgbClr val="1B1B1B"/>
                </a:solidFill>
                <a:latin typeface="Times New Roman" pitchFamily="18" charset="0"/>
                <a:cs typeface="Times New Roman" pitchFamily="18" charset="0"/>
              </a:rPr>
              <a:t>glomeruli</a:t>
            </a:r>
            <a:r>
              <a:rPr lang="en-GB" sz="2400" dirty="0" smtClean="0">
                <a:solidFill>
                  <a:srgbClr val="1B1B1B"/>
                </a:solidFill>
                <a:latin typeface="Times New Roman" pitchFamily="18" charset="0"/>
                <a:cs typeface="Times New Roman" pitchFamily="18" charset="0"/>
              </a:rPr>
              <a:t>, </a:t>
            </a:r>
            <a:r>
              <a:rPr lang="en-GB" sz="2400" dirty="0" err="1" smtClean="0">
                <a:solidFill>
                  <a:srgbClr val="1B1B1B"/>
                </a:solidFill>
                <a:latin typeface="Times New Roman" pitchFamily="18" charset="0"/>
                <a:cs typeface="Times New Roman" pitchFamily="18" charset="0"/>
              </a:rPr>
              <a:t>uveal</a:t>
            </a:r>
            <a:r>
              <a:rPr lang="en-GB" sz="2400" dirty="0" smtClean="0">
                <a:solidFill>
                  <a:srgbClr val="1B1B1B"/>
                </a:solidFill>
                <a:latin typeface="Times New Roman" pitchFamily="18" charset="0"/>
                <a:cs typeface="Times New Roman" pitchFamily="18" charset="0"/>
              </a:rPr>
              <a:t> structures of the eye (the iris and </a:t>
            </a:r>
            <a:r>
              <a:rPr lang="en-GB" sz="2400" dirty="0" err="1" smtClean="0">
                <a:solidFill>
                  <a:srgbClr val="1B1B1B"/>
                </a:solidFill>
                <a:latin typeface="Times New Roman" pitchFamily="18" charset="0"/>
                <a:cs typeface="Times New Roman" pitchFamily="18" charset="0"/>
              </a:rPr>
              <a:t>ciliary</a:t>
            </a:r>
            <a:r>
              <a:rPr lang="en-GB" sz="2400" dirty="0" smtClean="0">
                <a:solidFill>
                  <a:srgbClr val="1B1B1B"/>
                </a:solidFill>
                <a:latin typeface="Times New Roman" pitchFamily="18" charset="0"/>
                <a:cs typeface="Times New Roman" pitchFamily="18" charset="0"/>
              </a:rPr>
              <a:t> body), and the cornea can trigger immune complex formation in dogs that recover from acute illness. </a:t>
            </a:r>
            <a:endParaRPr lang="en-GB" sz="2400" dirty="0" smtClean="0">
              <a:solidFill>
                <a:srgbClr val="1B1B1B"/>
              </a:solidFill>
              <a:latin typeface="Times New Roman" pitchFamily="18" charset="0"/>
              <a:cs typeface="Times New Roman" pitchFamily="18" charset="0"/>
            </a:endParaRPr>
          </a:p>
          <a:p>
            <a:r>
              <a:rPr lang="en-GB" sz="2400" dirty="0" smtClean="0">
                <a:solidFill>
                  <a:srgbClr val="1B1B1B"/>
                </a:solidFill>
                <a:latin typeface="Times New Roman" pitchFamily="18" charset="0"/>
                <a:cs typeface="Times New Roman" pitchFamily="18" charset="0"/>
              </a:rPr>
              <a:t>This </a:t>
            </a:r>
            <a:r>
              <a:rPr lang="en-GB" sz="2400" dirty="0" smtClean="0">
                <a:solidFill>
                  <a:srgbClr val="1B1B1B"/>
                </a:solidFill>
                <a:latin typeface="Times New Roman" pitchFamily="18" charset="0"/>
                <a:cs typeface="Times New Roman" pitchFamily="18" charset="0"/>
              </a:rPr>
              <a:t>leads to </a:t>
            </a:r>
            <a:r>
              <a:rPr lang="en-GB" sz="2400" b="1" dirty="0" err="1" smtClean="0">
                <a:solidFill>
                  <a:srgbClr val="1B1B1B"/>
                </a:solidFill>
                <a:latin typeface="Times New Roman" pitchFamily="18" charset="0"/>
                <a:cs typeface="Times New Roman" pitchFamily="18" charset="0"/>
              </a:rPr>
              <a:t>glomerulonephritis</a:t>
            </a:r>
            <a:r>
              <a:rPr lang="en-GB" sz="2400" b="1" dirty="0" smtClean="0">
                <a:solidFill>
                  <a:srgbClr val="1B1B1B"/>
                </a:solidFill>
                <a:latin typeface="Times New Roman" pitchFamily="18" charset="0"/>
                <a:cs typeface="Times New Roman" pitchFamily="18" charset="0"/>
              </a:rPr>
              <a:t> </a:t>
            </a:r>
            <a:r>
              <a:rPr lang="en-GB" sz="2400" dirty="0" smtClean="0">
                <a:solidFill>
                  <a:srgbClr val="1B1B1B"/>
                </a:solidFill>
                <a:latin typeface="Times New Roman" pitchFamily="18" charset="0"/>
                <a:cs typeface="Times New Roman" pitchFamily="18" charset="0"/>
              </a:rPr>
              <a:t>with </a:t>
            </a:r>
            <a:r>
              <a:rPr lang="en-GB" sz="2400" dirty="0" err="1" smtClean="0">
                <a:solidFill>
                  <a:srgbClr val="1B1B1B"/>
                </a:solidFill>
                <a:latin typeface="Times New Roman" pitchFamily="18" charset="0"/>
                <a:cs typeface="Times New Roman" pitchFamily="18" charset="0"/>
              </a:rPr>
              <a:t>proteinuria</a:t>
            </a:r>
            <a:r>
              <a:rPr lang="en-GB" sz="2400" dirty="0" smtClean="0">
                <a:solidFill>
                  <a:srgbClr val="1B1B1B"/>
                </a:solidFill>
                <a:latin typeface="Times New Roman" pitchFamily="18" charset="0"/>
                <a:cs typeface="Times New Roman" pitchFamily="18" charset="0"/>
              </a:rPr>
              <a:t>, severe </a:t>
            </a:r>
            <a:r>
              <a:rPr lang="en-GB" sz="2400" dirty="0" err="1" smtClean="0">
                <a:solidFill>
                  <a:srgbClr val="1B1B1B"/>
                </a:solidFill>
                <a:latin typeface="Times New Roman" pitchFamily="18" charset="0"/>
                <a:cs typeface="Times New Roman" pitchFamily="18" charset="0"/>
              </a:rPr>
              <a:t>uveitis</a:t>
            </a:r>
            <a:r>
              <a:rPr lang="en-GB" sz="2400" dirty="0" smtClean="0">
                <a:solidFill>
                  <a:srgbClr val="1B1B1B"/>
                </a:solidFill>
                <a:latin typeface="Times New Roman" pitchFamily="18" charset="0"/>
                <a:cs typeface="Times New Roman" pitchFamily="18" charset="0"/>
              </a:rPr>
              <a:t>, and persistent corneal </a:t>
            </a:r>
            <a:r>
              <a:rPr lang="en-GB" sz="2400" dirty="0" err="1" smtClean="0">
                <a:solidFill>
                  <a:srgbClr val="1B1B1B"/>
                </a:solidFill>
                <a:latin typeface="Times New Roman" pitchFamily="18" charset="0"/>
                <a:cs typeface="Times New Roman" pitchFamily="18" charset="0"/>
              </a:rPr>
              <a:t>edema</a:t>
            </a:r>
            <a:r>
              <a:rPr lang="en-GB" sz="2400" dirty="0" smtClean="0">
                <a:solidFill>
                  <a:srgbClr val="1B1B1B"/>
                </a:solidFill>
                <a:latin typeface="Times New Roman" pitchFamily="18" charset="0"/>
                <a:cs typeface="Times New Roman" pitchFamily="18" charset="0"/>
              </a:rPr>
              <a:t> in some surviving dogs. </a:t>
            </a:r>
            <a:endParaRPr lang="en-GB" sz="2400" dirty="0" smtClean="0">
              <a:solidFill>
                <a:srgbClr val="1B1B1B"/>
              </a:solidFill>
              <a:latin typeface="Times New Roman" pitchFamily="18" charset="0"/>
              <a:cs typeface="Times New Roman" pitchFamily="18" charset="0"/>
            </a:endParaRPr>
          </a:p>
          <a:p>
            <a:r>
              <a:rPr lang="en-GB" sz="2400" dirty="0" err="1" smtClean="0">
                <a:solidFill>
                  <a:srgbClr val="1B1B1B"/>
                </a:solidFill>
                <a:latin typeface="Times New Roman" pitchFamily="18" charset="0"/>
                <a:cs typeface="Times New Roman" pitchFamily="18" charset="0"/>
              </a:rPr>
              <a:t>Glomerulonephritis</a:t>
            </a:r>
            <a:r>
              <a:rPr lang="en-GB" sz="2400" dirty="0" smtClean="0">
                <a:solidFill>
                  <a:srgbClr val="1B1B1B"/>
                </a:solidFill>
                <a:latin typeface="Times New Roman" pitchFamily="18" charset="0"/>
                <a:cs typeface="Times New Roman" pitchFamily="18" charset="0"/>
              </a:rPr>
              <a:t> </a:t>
            </a:r>
            <a:r>
              <a:rPr lang="en-GB" sz="2400" dirty="0" smtClean="0">
                <a:solidFill>
                  <a:srgbClr val="1B1B1B"/>
                </a:solidFill>
                <a:latin typeface="Times New Roman" pitchFamily="18" charset="0"/>
                <a:cs typeface="Times New Roman" pitchFamily="18" charset="0"/>
              </a:rPr>
              <a:t>usually occurs about 1 to 2 weeks after the acute signs resolve. </a:t>
            </a:r>
            <a:endParaRPr lang="en-US" sz="2400" dirty="0">
              <a:latin typeface="Times New Roman" pitchFamily="18" charset="0"/>
              <a:cs typeface="Times New Roman"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71472" y="214290"/>
            <a:ext cx="7772400" cy="1143000"/>
          </a:xfrm>
        </p:spPr>
        <p:txBody>
          <a:bodyPr/>
          <a:lstStyle/>
          <a:p>
            <a:r>
              <a:rPr lang="en-IN" dirty="0" smtClean="0"/>
              <a:t>Clinical Signs</a:t>
            </a:r>
            <a:endParaRPr lang="en-IN" dirty="0"/>
          </a:p>
        </p:txBody>
      </p:sp>
      <p:pic>
        <p:nvPicPr>
          <p:cNvPr id="25602" name="Picture 2" descr="Untitled"/>
          <p:cNvPicPr>
            <a:picLocks noChangeAspect="1" noChangeArrowheads="1"/>
          </p:cNvPicPr>
          <p:nvPr/>
        </p:nvPicPr>
        <p:blipFill>
          <a:blip r:embed="rId3"/>
          <a:srcRect/>
          <a:stretch>
            <a:fillRect/>
          </a:stretch>
        </p:blipFill>
        <p:spPr bwMode="auto">
          <a:xfrm>
            <a:off x="642910" y="1643050"/>
            <a:ext cx="3204659" cy="2391170"/>
          </a:xfrm>
          <a:prstGeom prst="rect">
            <a:avLst/>
          </a:prstGeom>
          <a:noFill/>
        </p:spPr>
      </p:pic>
      <p:pic>
        <p:nvPicPr>
          <p:cNvPr id="25604" name="Picture 4" descr="Canine Adenoviruses and Herpesvirus - Veterinary Clinics: Small Animal  Practice"/>
          <p:cNvPicPr>
            <a:picLocks noChangeAspect="1" noChangeArrowheads="1"/>
          </p:cNvPicPr>
          <p:nvPr/>
        </p:nvPicPr>
        <p:blipFill>
          <a:blip r:embed="rId4"/>
          <a:srcRect/>
          <a:stretch>
            <a:fillRect/>
          </a:stretch>
        </p:blipFill>
        <p:spPr bwMode="auto">
          <a:xfrm>
            <a:off x="1357290" y="4286256"/>
            <a:ext cx="3291674" cy="2143140"/>
          </a:xfrm>
          <a:prstGeom prst="rect">
            <a:avLst/>
          </a:prstGeom>
          <a:noFill/>
        </p:spPr>
      </p:pic>
      <p:pic>
        <p:nvPicPr>
          <p:cNvPr id="16386" name="Picture 2" descr="FIGURE 18-4"/>
          <p:cNvPicPr>
            <a:picLocks noChangeAspect="1" noChangeArrowheads="1"/>
          </p:cNvPicPr>
          <p:nvPr/>
        </p:nvPicPr>
        <p:blipFill>
          <a:blip r:embed="rId5"/>
          <a:srcRect/>
          <a:stretch>
            <a:fillRect/>
          </a:stretch>
        </p:blipFill>
        <p:spPr bwMode="auto">
          <a:xfrm>
            <a:off x="4714876" y="1500174"/>
            <a:ext cx="3676650" cy="3209926"/>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714348" y="142852"/>
            <a:ext cx="7772400" cy="1447800"/>
          </a:xfrm>
        </p:spPr>
        <p:txBody>
          <a:bodyPr>
            <a:normAutofit/>
          </a:bodyPr>
          <a:lstStyle/>
          <a:p>
            <a:r>
              <a:rPr lang="en-US" sz="3600" b="1" dirty="0" smtClean="0">
                <a:solidFill>
                  <a:srgbClr val="FF0000"/>
                </a:solidFill>
              </a:rPr>
              <a:t>Diagnosis </a:t>
            </a:r>
            <a:endParaRPr lang="en-US" sz="3600" b="1" dirty="0">
              <a:solidFill>
                <a:srgbClr val="FF0000"/>
              </a:solidFill>
            </a:endParaRPr>
          </a:p>
        </p:txBody>
      </p:sp>
      <p:sp>
        <p:nvSpPr>
          <p:cNvPr id="26627" name="Rectangle 3"/>
          <p:cNvSpPr>
            <a:spLocks noGrp="1" noChangeArrowheads="1"/>
          </p:cNvSpPr>
          <p:nvPr>
            <p:ph type="body" idx="1"/>
          </p:nvPr>
        </p:nvSpPr>
        <p:spPr>
          <a:xfrm>
            <a:off x="323848" y="1571612"/>
            <a:ext cx="8820152" cy="4572000"/>
          </a:xfrm>
        </p:spPr>
        <p:txBody>
          <a:bodyPr>
            <a:noAutofit/>
          </a:bodyPr>
          <a:lstStyle/>
          <a:p>
            <a:r>
              <a:rPr lang="en-US" sz="2400" b="1" dirty="0">
                <a:latin typeface="Times New Roman" pitchFamily="18" charset="0"/>
                <a:cs typeface="Times New Roman" pitchFamily="18" charset="0"/>
              </a:rPr>
              <a:t>Diagnosis –</a:t>
            </a:r>
            <a:r>
              <a:rPr lang="en-US" sz="2400" dirty="0">
                <a:latin typeface="Times New Roman" pitchFamily="18" charset="0"/>
                <a:cs typeface="Times New Roman" pitchFamily="18" charset="0"/>
              </a:rPr>
              <a:t> Based on clinical signs, lab findings</a:t>
            </a:r>
          </a:p>
          <a:p>
            <a:r>
              <a:rPr lang="en-GB" sz="2400" b="1" dirty="0" smtClean="0">
                <a:latin typeface="Times New Roman" pitchFamily="18" charset="0"/>
                <a:cs typeface="Times New Roman" pitchFamily="18" charset="0"/>
              </a:rPr>
              <a:t>Sample collection </a:t>
            </a:r>
            <a:r>
              <a:rPr lang="en-GB" sz="2400" dirty="0" smtClean="0">
                <a:latin typeface="Times New Roman" pitchFamily="18" charset="0"/>
                <a:cs typeface="Times New Roman" pitchFamily="18" charset="0"/>
              </a:rPr>
              <a:t>:- Urine, faces, saliva, ocular and nasal discharge in case of live animals </a:t>
            </a:r>
          </a:p>
          <a:p>
            <a:r>
              <a:rPr lang="en-GB" sz="2400" dirty="0" err="1" smtClean="0">
                <a:latin typeface="Times New Roman" pitchFamily="18" charset="0"/>
                <a:cs typeface="Times New Roman" pitchFamily="18" charset="0"/>
              </a:rPr>
              <a:t>Spleen,lungs,lymph</a:t>
            </a:r>
            <a:r>
              <a:rPr lang="en-GB" sz="2400" dirty="0" smtClean="0">
                <a:latin typeface="Times New Roman" pitchFamily="18" charset="0"/>
                <a:cs typeface="Times New Roman" pitchFamily="18" charset="0"/>
              </a:rPr>
              <a:t> </a:t>
            </a:r>
            <a:r>
              <a:rPr lang="en-GB" sz="2400" dirty="0" err="1" smtClean="0">
                <a:latin typeface="Times New Roman" pitchFamily="18" charset="0"/>
                <a:cs typeface="Times New Roman" pitchFamily="18" charset="0"/>
              </a:rPr>
              <a:t>node,kidney</a:t>
            </a:r>
            <a:r>
              <a:rPr lang="en-GB" sz="2400" dirty="0" smtClean="0">
                <a:latin typeface="Times New Roman" pitchFamily="18" charset="0"/>
                <a:cs typeface="Times New Roman" pitchFamily="18" charset="0"/>
              </a:rPr>
              <a:t> in case of dead animals </a:t>
            </a:r>
          </a:p>
          <a:p>
            <a:r>
              <a:rPr lang="en-US" sz="2400" b="1" dirty="0" smtClean="0">
                <a:latin typeface="Times New Roman" pitchFamily="18" charset="0"/>
                <a:cs typeface="Times New Roman" pitchFamily="18" charset="0"/>
              </a:rPr>
              <a:t>Virus Cultivation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Madin</a:t>
            </a:r>
            <a:r>
              <a:rPr lang="en-US" sz="2400" dirty="0" smtClean="0">
                <a:latin typeface="Times New Roman" pitchFamily="18" charset="0"/>
                <a:cs typeface="Times New Roman" pitchFamily="18" charset="0"/>
              </a:rPr>
              <a:t>-Darby canine kidney </a:t>
            </a:r>
            <a:r>
              <a:rPr lang="en-US" sz="2400" dirty="0" smtClean="0">
                <a:latin typeface="Times New Roman" pitchFamily="18" charset="0"/>
                <a:cs typeface="Times New Roman" pitchFamily="18" charset="0"/>
              </a:rPr>
              <a:t>cells (MDCK)</a:t>
            </a:r>
            <a:endParaRPr lang="en-US" sz="2400" dirty="0" smtClean="0">
              <a:latin typeface="Times New Roman" pitchFamily="18" charset="0"/>
              <a:cs typeface="Times New Roman" pitchFamily="18" charset="0"/>
            </a:endParaRPr>
          </a:p>
          <a:p>
            <a:r>
              <a:rPr lang="en-GB" sz="2400" dirty="0" smtClean="0">
                <a:latin typeface="Times New Roman" pitchFamily="18" charset="0"/>
                <a:cs typeface="Times New Roman" pitchFamily="18" charset="0"/>
              </a:rPr>
              <a:t>Adenoviruses infecting susceptible cells cause similar </a:t>
            </a:r>
            <a:r>
              <a:rPr lang="en-GB" sz="2400" dirty="0" err="1" smtClean="0">
                <a:latin typeface="Times New Roman" pitchFamily="18" charset="0"/>
                <a:cs typeface="Times New Roman" pitchFamily="18" charset="0"/>
              </a:rPr>
              <a:t>cytopathic</a:t>
            </a:r>
            <a:r>
              <a:rPr lang="en-GB" sz="2400" dirty="0" smtClean="0">
                <a:latin typeface="Times New Roman" pitchFamily="18" charset="0"/>
                <a:cs typeface="Times New Roman" pitchFamily="18" charset="0"/>
              </a:rPr>
              <a:t> effects, i.e., early rounding of cells and aggregation or </a:t>
            </a:r>
            <a:r>
              <a:rPr lang="en-GB" sz="2400" dirty="0" err="1" smtClean="0">
                <a:latin typeface="Times New Roman" pitchFamily="18" charset="0"/>
                <a:cs typeface="Times New Roman" pitchFamily="18" charset="0"/>
              </a:rPr>
              <a:t>lysis</a:t>
            </a:r>
            <a:r>
              <a:rPr lang="en-GB" sz="2400" dirty="0" smtClean="0">
                <a:latin typeface="Times New Roman" pitchFamily="18" charset="0"/>
                <a:cs typeface="Times New Roman" pitchFamily="18" charset="0"/>
              </a:rPr>
              <a:t> of chromatin, followed by the later appearance of characteristic </a:t>
            </a:r>
            <a:r>
              <a:rPr lang="en-GB" sz="2400" dirty="0" err="1" smtClean="0">
                <a:latin typeface="Times New Roman" pitchFamily="18" charset="0"/>
                <a:cs typeface="Times New Roman" pitchFamily="18" charset="0"/>
              </a:rPr>
              <a:t>eosinophilic</a:t>
            </a:r>
            <a:r>
              <a:rPr lang="en-GB" sz="2400" dirty="0" smtClean="0">
                <a:latin typeface="Times New Roman" pitchFamily="18" charset="0"/>
                <a:cs typeface="Times New Roman" pitchFamily="18" charset="0"/>
              </a:rPr>
              <a:t> or basophilic nuclear inclusions.</a:t>
            </a:r>
          </a:p>
          <a:p>
            <a:r>
              <a:rPr lang="en-GB" sz="2400" dirty="0" smtClean="0">
                <a:latin typeface="Times New Roman" pitchFamily="18" charset="0"/>
                <a:cs typeface="Times New Roman" pitchFamily="18" charset="0"/>
              </a:rPr>
              <a:t>Serology:- ELISA test, VNT test, HI test </a:t>
            </a:r>
          </a:p>
          <a:p>
            <a:r>
              <a:rPr lang="en-GB" sz="2400" dirty="0" smtClean="0">
                <a:latin typeface="Times New Roman" pitchFamily="18" charset="0"/>
                <a:cs typeface="Times New Roman" pitchFamily="18" charset="0"/>
              </a:rPr>
              <a:t>Molecular technique:- PCR</a:t>
            </a:r>
            <a:endParaRPr lang="en-US" sz="2400" dirty="0">
              <a:latin typeface="Times New Roman" pitchFamily="18" charset="0"/>
              <a:cs typeface="Times New Roman" pitchFamily="18" charset="0"/>
            </a:endParaRPr>
          </a:p>
        </p:txBody>
      </p:sp>
    </p:spTree>
    <p:extLst>
      <p:ext uri="{BB962C8B-B14F-4D97-AF65-F5344CB8AC3E}">
        <p14:creationId xmlns="" xmlns:p14="http://schemas.microsoft.com/office/powerpoint/2010/main" val="33745876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Times New Roman" pitchFamily="18" charset="0"/>
                <a:cs typeface="Times New Roman" pitchFamily="18" charset="0"/>
              </a:rPr>
              <a:t>Immunity</a:t>
            </a:r>
            <a:br>
              <a:rPr lang="en-US" b="1" dirty="0" smtClean="0">
                <a:latin typeface="Times New Roman" pitchFamily="18" charset="0"/>
                <a:cs typeface="Times New Roman" pitchFamily="18" charset="0"/>
              </a:rPr>
            </a:br>
            <a:endParaRPr lang="en-US" dirty="0"/>
          </a:p>
        </p:txBody>
      </p:sp>
      <p:sp>
        <p:nvSpPr>
          <p:cNvPr id="3" name="Content Placeholder 2"/>
          <p:cNvSpPr>
            <a:spLocks noGrp="1"/>
          </p:cNvSpPr>
          <p:nvPr>
            <p:ph idx="1"/>
          </p:nvPr>
        </p:nvSpPr>
        <p:spPr>
          <a:xfrm>
            <a:off x="428596" y="1285860"/>
            <a:ext cx="8229600" cy="4525963"/>
          </a:xfrm>
        </p:spPr>
        <p:txBody>
          <a:bodyPr>
            <a:noAutofit/>
          </a:bodyPr>
          <a:lstStyle/>
          <a:p>
            <a:r>
              <a:rPr lang="en-US" sz="2400" dirty="0" smtClean="0">
                <a:latin typeface="Times New Roman" pitchFamily="18" charset="0"/>
                <a:cs typeface="Times New Roman" pitchFamily="18" charset="0"/>
              </a:rPr>
              <a:t>Recovered animals are immune to the systemic form of the disease but may not resist an aerosol challenge and may develop respiratory disease</a:t>
            </a:r>
          </a:p>
          <a:p>
            <a:r>
              <a:rPr lang="en-US" sz="2400" dirty="0" smtClean="0">
                <a:latin typeface="Times New Roman" pitchFamily="18" charset="0"/>
                <a:cs typeface="Times New Roman" pitchFamily="18" charset="0"/>
              </a:rPr>
              <a:t>Maternal antibody interferes with active immunization until puppies are 9-12 weeks of </a:t>
            </a:r>
            <a:r>
              <a:rPr lang="en-US" sz="2400" dirty="0" smtClean="0">
                <a:latin typeface="Times New Roman" pitchFamily="18" charset="0"/>
                <a:cs typeface="Times New Roman" pitchFamily="18" charset="0"/>
              </a:rPr>
              <a:t>age.</a:t>
            </a:r>
          </a:p>
          <a:p>
            <a:r>
              <a:rPr lang="en-GB" sz="2400" dirty="0" smtClean="0">
                <a:latin typeface="Times New Roman" pitchFamily="18" charset="0"/>
                <a:cs typeface="Times New Roman" pitchFamily="18" charset="0"/>
              </a:rPr>
              <a:t>Vaccines should be administered every 3 to 4 weeks from 6 weeks of age, with the last vaccine given no earlier than 16 weeks of age</a:t>
            </a:r>
            <a:endParaRPr lang="en-US" sz="2400" dirty="0" smtClean="0">
              <a:latin typeface="Times New Roman" pitchFamily="18" charset="0"/>
              <a:cs typeface="Times New Roman" pitchFamily="18" charset="0"/>
            </a:endParaRPr>
          </a:p>
          <a:p>
            <a:r>
              <a:rPr lang="en-US" sz="2400" b="1" dirty="0" smtClean="0">
                <a:latin typeface="Times New Roman" pitchFamily="18" charset="0"/>
                <a:cs typeface="Times New Roman" pitchFamily="18" charset="0"/>
              </a:rPr>
              <a:t>Both inactivated virus and attenuated/modified virus CAV-1 vaccines are used</a:t>
            </a:r>
          </a:p>
          <a:p>
            <a:r>
              <a:rPr lang="en-US" sz="2400" b="1" dirty="0" smtClean="0">
                <a:latin typeface="Times New Roman" pitchFamily="18" charset="0"/>
                <a:cs typeface="Times New Roman" pitchFamily="18" charset="0"/>
              </a:rPr>
              <a:t>Annual revaccination is recommended</a:t>
            </a:r>
          </a:p>
          <a:p>
            <a:r>
              <a:rPr lang="en-US" sz="2400" dirty="0" smtClean="0">
                <a:latin typeface="Times New Roman" pitchFamily="18" charset="0"/>
                <a:cs typeface="Times New Roman" pitchFamily="18" charset="0"/>
              </a:rPr>
              <a:t>Attenuated CAV-2 vaccines provide cross-protection against CAV-1</a:t>
            </a:r>
          </a:p>
          <a:p>
            <a:endParaRPr lang="en-US" sz="40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2"/>
          <a:srcRect/>
          <a:stretch>
            <a:fillRect/>
          </a:stretch>
        </p:blipFill>
        <p:spPr bwMode="auto">
          <a:xfrm>
            <a:off x="500034" y="357166"/>
            <a:ext cx="8101039" cy="5865653"/>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https://www.merck-animal-health-usa.com/wp-content/uploads/sites/54/2021/01/Nobivac-CANINE-1-DAPPv-w-vial-resource-image-770x455-1.png"/>
          <p:cNvPicPr>
            <a:picLocks noChangeAspect="1" noChangeArrowheads="1"/>
          </p:cNvPicPr>
          <p:nvPr/>
        </p:nvPicPr>
        <p:blipFill>
          <a:blip r:embed="rId3"/>
          <a:srcRect/>
          <a:stretch>
            <a:fillRect/>
          </a:stretch>
        </p:blipFill>
        <p:spPr bwMode="auto">
          <a:xfrm>
            <a:off x="714348" y="714356"/>
            <a:ext cx="7334250" cy="4333875"/>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500034" y="571480"/>
            <a:ext cx="8229600" cy="1143000"/>
          </a:xfrm>
        </p:spPr>
        <p:txBody>
          <a:bodyPr>
            <a:normAutofit/>
          </a:bodyPr>
          <a:lstStyle/>
          <a:p>
            <a:r>
              <a:rPr lang="en-US" sz="3200" b="1" dirty="0">
                <a:solidFill>
                  <a:srgbClr val="FF0000"/>
                </a:solidFill>
              </a:rPr>
              <a:t>Canine Infectious </a:t>
            </a:r>
            <a:r>
              <a:rPr lang="en-US" sz="3200" b="1" dirty="0" err="1">
                <a:solidFill>
                  <a:srgbClr val="FF0000"/>
                </a:solidFill>
              </a:rPr>
              <a:t>Tracheobronchitis</a:t>
            </a:r>
            <a:r>
              <a:rPr lang="en-US" sz="3200" b="1" dirty="0">
                <a:solidFill>
                  <a:srgbClr val="FF0000"/>
                </a:solidFill>
              </a:rPr>
              <a:t> </a:t>
            </a:r>
            <a:r>
              <a:rPr lang="en-US" sz="3200" b="1" dirty="0" smtClean="0">
                <a:solidFill>
                  <a:srgbClr val="FF0000"/>
                </a:solidFill>
              </a:rPr>
              <a:t>or </a:t>
            </a:r>
            <a:br>
              <a:rPr lang="en-US" sz="3200" b="1" dirty="0" smtClean="0">
                <a:solidFill>
                  <a:srgbClr val="FF0000"/>
                </a:solidFill>
              </a:rPr>
            </a:br>
            <a:r>
              <a:rPr lang="en-US" sz="3200" b="1" dirty="0" smtClean="0">
                <a:solidFill>
                  <a:srgbClr val="FF0000"/>
                </a:solidFill>
              </a:rPr>
              <a:t>Kennel </a:t>
            </a:r>
            <a:r>
              <a:rPr lang="en-US" sz="3200" b="1" dirty="0">
                <a:solidFill>
                  <a:srgbClr val="FF0000"/>
                </a:solidFill>
              </a:rPr>
              <a:t>cough </a:t>
            </a:r>
          </a:p>
        </p:txBody>
      </p:sp>
      <p:sp>
        <p:nvSpPr>
          <p:cNvPr id="28675" name="Rectangle 3"/>
          <p:cNvSpPr>
            <a:spLocks noGrp="1" noChangeArrowheads="1"/>
          </p:cNvSpPr>
          <p:nvPr>
            <p:ph idx="1"/>
          </p:nvPr>
        </p:nvSpPr>
        <p:spPr>
          <a:xfrm>
            <a:off x="0" y="2332037"/>
            <a:ext cx="8929718" cy="4525963"/>
          </a:xfrm>
        </p:spPr>
        <p:txBody>
          <a:bodyPr>
            <a:noAutofit/>
          </a:bodyPr>
          <a:lstStyle/>
          <a:p>
            <a:r>
              <a:rPr lang="en-US" sz="2400" dirty="0">
                <a:latin typeface="Times New Roman" pitchFamily="18" charset="0"/>
                <a:cs typeface="Times New Roman" pitchFamily="18" charset="0"/>
              </a:rPr>
              <a:t>Kennel cough is mostly self-limiting respiratory disease of </a:t>
            </a:r>
            <a:r>
              <a:rPr lang="en-US" sz="2400" dirty="0" smtClean="0">
                <a:latin typeface="Times New Roman" pitchFamily="18" charset="0"/>
                <a:cs typeface="Times New Roman" pitchFamily="18" charset="0"/>
              </a:rPr>
              <a:t>dogs</a:t>
            </a:r>
            <a:endParaRPr lang="en-US" sz="2400" dirty="0">
              <a:latin typeface="Times New Roman" pitchFamily="18" charset="0"/>
              <a:cs typeface="Times New Roman" pitchFamily="18" charset="0"/>
            </a:endParaRPr>
          </a:p>
          <a:p>
            <a:r>
              <a:rPr lang="en-US" sz="2400" b="1" dirty="0">
                <a:latin typeface="Times New Roman" pitchFamily="18" charset="0"/>
                <a:cs typeface="Times New Roman" pitchFamily="18" charset="0"/>
              </a:rPr>
              <a:t>Etiologic agents – CAV-2, Canine </a:t>
            </a:r>
            <a:r>
              <a:rPr lang="en-US" sz="2400" b="1" dirty="0" err="1">
                <a:latin typeface="Times New Roman" pitchFamily="18" charset="0"/>
                <a:cs typeface="Times New Roman" pitchFamily="18" charset="0"/>
              </a:rPr>
              <a:t>parainfluenza</a:t>
            </a:r>
            <a:r>
              <a:rPr lang="en-US" sz="2400" b="1" dirty="0">
                <a:latin typeface="Times New Roman" pitchFamily="18" charset="0"/>
                <a:cs typeface="Times New Roman" pitchFamily="18" charset="0"/>
              </a:rPr>
              <a:t> 2, </a:t>
            </a:r>
            <a:r>
              <a:rPr lang="en-US" sz="2400" b="1" i="1" dirty="0" err="1" smtClean="0">
                <a:latin typeface="Times New Roman" pitchFamily="18" charset="0"/>
                <a:cs typeface="Times New Roman" pitchFamily="18" charset="0"/>
              </a:rPr>
              <a:t>Bordetella</a:t>
            </a:r>
            <a:r>
              <a:rPr lang="en-US" sz="2400" b="1" i="1" dirty="0" smtClean="0">
                <a:latin typeface="Times New Roman" pitchFamily="18" charset="0"/>
                <a:cs typeface="Times New Roman" pitchFamily="18" charset="0"/>
              </a:rPr>
              <a:t> </a:t>
            </a:r>
            <a:r>
              <a:rPr lang="en-US" sz="2400" b="1" i="1" dirty="0" err="1">
                <a:latin typeface="Times New Roman" pitchFamily="18" charset="0"/>
                <a:cs typeface="Times New Roman" pitchFamily="18" charset="0"/>
              </a:rPr>
              <a:t>bronchiseptica</a:t>
            </a:r>
            <a:r>
              <a:rPr lang="en-US" sz="2400" b="1" i="1" dirty="0">
                <a:latin typeface="Times New Roman" pitchFamily="18" charset="0"/>
                <a:cs typeface="Times New Roman" pitchFamily="18" charset="0"/>
              </a:rPr>
              <a:t>, </a:t>
            </a:r>
            <a:r>
              <a:rPr lang="en-US" sz="2400" b="1" i="1" dirty="0" err="1">
                <a:latin typeface="Times New Roman" pitchFamily="18" charset="0"/>
                <a:cs typeface="Times New Roman" pitchFamily="18" charset="0"/>
              </a:rPr>
              <a:t>Mycoplasma</a:t>
            </a:r>
            <a:r>
              <a:rPr lang="en-US" sz="2400" b="1" i="1" dirty="0">
                <a:latin typeface="Times New Roman" pitchFamily="18" charset="0"/>
                <a:cs typeface="Times New Roman" pitchFamily="18" charset="0"/>
              </a:rPr>
              <a:t> </a:t>
            </a:r>
            <a:r>
              <a:rPr lang="en-US" sz="2400" b="1" i="1" dirty="0" err="1" smtClean="0">
                <a:latin typeface="Times New Roman" pitchFamily="18" charset="0"/>
                <a:cs typeface="Times New Roman" pitchFamily="18" charset="0"/>
              </a:rPr>
              <a:t>canis</a:t>
            </a:r>
            <a:endParaRPr lang="en-US" sz="2400" b="1" i="1" dirty="0">
              <a:latin typeface="Times New Roman" pitchFamily="18" charset="0"/>
              <a:cs typeface="Times New Roman" pitchFamily="18" charset="0"/>
            </a:endParaRPr>
          </a:p>
          <a:p>
            <a:r>
              <a:rPr lang="en-US" sz="2400" dirty="0">
                <a:latin typeface="Times New Roman" pitchFamily="18" charset="0"/>
                <a:cs typeface="Times New Roman" pitchFamily="18" charset="0"/>
              </a:rPr>
              <a:t>Other contributing factors include – CAV-1 and Canine </a:t>
            </a:r>
            <a:r>
              <a:rPr lang="en-US" sz="2400" dirty="0" err="1" smtClean="0">
                <a:latin typeface="Times New Roman" pitchFamily="18" charset="0"/>
                <a:cs typeface="Times New Roman" pitchFamily="18" charset="0"/>
              </a:rPr>
              <a:t>morbillivirus</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(canine distemper</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a:p>
            <a:r>
              <a:rPr lang="en-US" sz="2400" b="1" dirty="0">
                <a:latin typeface="Times New Roman" pitchFamily="18" charset="0"/>
                <a:cs typeface="Times New Roman" pitchFamily="18" charset="0"/>
              </a:rPr>
              <a:t>Transmission –</a:t>
            </a:r>
            <a:r>
              <a:rPr lang="en-US" sz="2400" dirty="0">
                <a:latin typeface="Times New Roman" pitchFamily="18" charset="0"/>
                <a:cs typeface="Times New Roman" pitchFamily="18" charset="0"/>
              </a:rPr>
              <a:t> highly contagious – via aerosols </a:t>
            </a:r>
          </a:p>
        </p:txBody>
      </p:sp>
    </p:spTree>
    <p:extLst>
      <p:ext uri="{BB962C8B-B14F-4D97-AF65-F5344CB8AC3E}">
        <p14:creationId xmlns="" xmlns:p14="http://schemas.microsoft.com/office/powerpoint/2010/main" val="2269089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2400" b="1" dirty="0" smtClean="0">
                <a:latin typeface="Times New Roman" pitchFamily="18" charset="0"/>
                <a:cs typeface="Times New Roman" pitchFamily="18" charset="0"/>
              </a:rPr>
              <a:t>Clinical Features – </a:t>
            </a:r>
            <a:endParaRPr lang="en-US" sz="2400" b="1" dirty="0" smtClean="0">
              <a:latin typeface="Times New Roman" pitchFamily="18" charset="0"/>
              <a:cs typeface="Times New Roman" pitchFamily="18" charset="0"/>
            </a:endParaRPr>
          </a:p>
          <a:p>
            <a:r>
              <a:rPr lang="en-US" sz="2400" b="1" dirty="0" smtClean="0">
                <a:latin typeface="Times New Roman" pitchFamily="18" charset="0"/>
                <a:cs typeface="Times New Roman" pitchFamily="18" charset="0"/>
              </a:rPr>
              <a:t>IP </a:t>
            </a:r>
            <a:r>
              <a:rPr lang="en-US" sz="2400" b="1"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30 days</a:t>
            </a:r>
          </a:p>
          <a:p>
            <a:r>
              <a:rPr lang="en-US" sz="2400" dirty="0" smtClean="0">
                <a:latin typeface="Times New Roman" pitchFamily="18" charset="0"/>
                <a:cs typeface="Times New Roman" pitchFamily="18" charset="0"/>
              </a:rPr>
              <a:t>Uncomplicated ITB</a:t>
            </a:r>
          </a:p>
          <a:p>
            <a:r>
              <a:rPr lang="en-US" sz="2400" dirty="0" smtClean="0">
                <a:latin typeface="Times New Roman" pitchFamily="18" charset="0"/>
                <a:cs typeface="Times New Roman" pitchFamily="18" charset="0"/>
              </a:rPr>
              <a:t>Mild respiratory disease – laryngitis, </a:t>
            </a:r>
            <a:r>
              <a:rPr lang="en-US" sz="2400" dirty="0" err="1" smtClean="0">
                <a:latin typeface="Times New Roman" pitchFamily="18" charset="0"/>
                <a:cs typeface="Times New Roman" pitchFamily="18" charset="0"/>
              </a:rPr>
              <a:t>tonsilitis</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pharyngitis</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tracheitis</a:t>
            </a:r>
            <a:r>
              <a:rPr lang="en-US" sz="2400" dirty="0" smtClean="0">
                <a:latin typeface="Times New Roman" pitchFamily="18" charset="0"/>
                <a:cs typeface="Times New Roman" pitchFamily="18" charset="0"/>
              </a:rPr>
              <a:t>, bronchitis</a:t>
            </a:r>
          </a:p>
          <a:p>
            <a:r>
              <a:rPr lang="en-US" sz="2400" dirty="0" smtClean="0">
                <a:latin typeface="Times New Roman" pitchFamily="18" charset="0"/>
                <a:cs typeface="Times New Roman" pitchFamily="18" charset="0"/>
              </a:rPr>
              <a:t>Paroxysms of dry, hacking, mostly nonproductive cough, followed by retching</a:t>
            </a:r>
          </a:p>
          <a:p>
            <a:r>
              <a:rPr lang="en-US" sz="2400" dirty="0" smtClean="0">
                <a:latin typeface="Times New Roman" pitchFamily="18" charset="0"/>
                <a:cs typeface="Times New Roman" pitchFamily="18" charset="0"/>
              </a:rPr>
              <a:t>Rhinitis with serous to </a:t>
            </a:r>
            <a:r>
              <a:rPr lang="en-US" sz="2400" dirty="0" err="1" smtClean="0">
                <a:latin typeface="Times New Roman" pitchFamily="18" charset="0"/>
                <a:cs typeface="Times New Roman" pitchFamily="18" charset="0"/>
              </a:rPr>
              <a:t>mucopurulent</a:t>
            </a:r>
            <a:r>
              <a:rPr lang="en-US" sz="2400" dirty="0" smtClean="0">
                <a:latin typeface="Times New Roman" pitchFamily="18" charset="0"/>
                <a:cs typeface="Times New Roman" pitchFamily="18" charset="0"/>
              </a:rPr>
              <a:t> nasal discharges</a:t>
            </a:r>
            <a:endParaRPr lang="en-US" sz="2400" b="1" i="1" dirty="0" smtClean="0">
              <a:latin typeface="Times New Roman" pitchFamily="18" charset="0"/>
              <a:cs typeface="Times New Roman" pitchFamily="18" charset="0"/>
            </a:endParaRPr>
          </a:p>
          <a:p>
            <a:endParaRPr lang="en-US"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err="1" smtClean="0">
                <a:solidFill>
                  <a:srgbClr val="FF0000"/>
                </a:solidFill>
              </a:rPr>
              <a:t>Virion</a:t>
            </a:r>
            <a:r>
              <a:rPr lang="en-US" sz="3600" b="1" dirty="0" smtClean="0">
                <a:solidFill>
                  <a:srgbClr val="FF0000"/>
                </a:solidFill>
              </a:rPr>
              <a:t> Morphology</a:t>
            </a:r>
            <a:endParaRPr lang="en-US" sz="3600" b="1" dirty="0">
              <a:solidFill>
                <a:srgbClr val="FF0000"/>
              </a:solidFill>
            </a:endParaRPr>
          </a:p>
        </p:txBody>
      </p:sp>
      <p:sp>
        <p:nvSpPr>
          <p:cNvPr id="3" name="Content Placeholder 2"/>
          <p:cNvSpPr>
            <a:spLocks noGrp="1"/>
          </p:cNvSpPr>
          <p:nvPr>
            <p:ph idx="1"/>
          </p:nvPr>
        </p:nvSpPr>
        <p:spPr>
          <a:xfrm>
            <a:off x="500034" y="1600200"/>
            <a:ext cx="8186766" cy="4972072"/>
          </a:xfrm>
        </p:spPr>
        <p:txBody>
          <a:bodyPr>
            <a:normAutofit/>
          </a:bodyPr>
          <a:lstStyle/>
          <a:p>
            <a:pPr algn="just"/>
            <a:r>
              <a:rPr lang="en-US" sz="2400" dirty="0" err="1">
                <a:latin typeface="Times New Roman" pitchFamily="18" charset="0"/>
                <a:cs typeface="Times New Roman" pitchFamily="18" charset="0"/>
              </a:rPr>
              <a:t>Virion</a:t>
            </a:r>
            <a:r>
              <a:rPr lang="en-US" sz="2400" dirty="0">
                <a:latin typeface="Times New Roman" pitchFamily="18" charset="0"/>
                <a:cs typeface="Times New Roman" pitchFamily="18" charset="0"/>
              </a:rPr>
              <a:t> shows penton fiber </a:t>
            </a:r>
            <a:r>
              <a:rPr lang="en-US" sz="2400" dirty="0" err="1" smtClean="0">
                <a:latin typeface="Times New Roman" pitchFamily="18" charset="0"/>
                <a:cs typeface="Times New Roman" pitchFamily="18" charset="0"/>
              </a:rPr>
              <a:t>peplomers</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from the vertices</a:t>
            </a:r>
          </a:p>
          <a:p>
            <a:pPr algn="just"/>
            <a:r>
              <a:rPr lang="en-US" sz="2400" dirty="0" smtClean="0">
                <a:latin typeface="Times New Roman" pitchFamily="18" charset="0"/>
                <a:cs typeface="Times New Roman" pitchFamily="18" charset="0"/>
              </a:rPr>
              <a:t>Penton </a:t>
            </a:r>
            <a:r>
              <a:rPr lang="en-US" sz="2400" dirty="0">
                <a:latin typeface="Times New Roman" pitchFamily="18" charset="0"/>
                <a:cs typeface="Times New Roman" pitchFamily="18" charset="0"/>
              </a:rPr>
              <a:t>fiber knobs contain cell binding ligands that are responsible for viral </a:t>
            </a:r>
            <a:r>
              <a:rPr lang="en-US" sz="2400" dirty="0" smtClean="0">
                <a:latin typeface="Times New Roman" pitchFamily="18" charset="0"/>
                <a:cs typeface="Times New Roman" pitchFamily="18" charset="0"/>
              </a:rPr>
              <a:t>attachment </a:t>
            </a:r>
            <a:r>
              <a:rPr lang="en-US" sz="2400" dirty="0">
                <a:latin typeface="Times New Roman" pitchFamily="18" charset="0"/>
                <a:cs typeface="Times New Roman" pitchFamily="18" charset="0"/>
              </a:rPr>
              <a:t>to host cell </a:t>
            </a:r>
            <a:r>
              <a:rPr lang="en-US" sz="2400" dirty="0" smtClean="0">
                <a:latin typeface="Times New Roman" pitchFamily="18" charset="0"/>
                <a:cs typeface="Times New Roman" pitchFamily="18" charset="0"/>
              </a:rPr>
              <a:t>receptors</a:t>
            </a:r>
            <a:r>
              <a:rPr lang="en-US" sz="2400" dirty="0">
                <a:latin typeface="Times New Roman" pitchFamily="18" charset="0"/>
                <a:cs typeface="Times New Roman" pitchFamily="18" charset="0"/>
              </a:rPr>
              <a:t>.</a:t>
            </a:r>
          </a:p>
          <a:p>
            <a:pPr algn="just"/>
            <a:r>
              <a:rPr lang="en-US" sz="2400" dirty="0">
                <a:latin typeface="Times New Roman" pitchFamily="18" charset="0"/>
                <a:cs typeface="Times New Roman" pitchFamily="18" charset="0"/>
              </a:rPr>
              <a:t>Associated with </a:t>
            </a:r>
            <a:r>
              <a:rPr lang="en-US" sz="2400" dirty="0" err="1">
                <a:latin typeface="Times New Roman" pitchFamily="18" charset="0"/>
                <a:cs typeface="Times New Roman" pitchFamily="18" charset="0"/>
              </a:rPr>
              <a:t>hemagglutinating</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activity.</a:t>
            </a:r>
          </a:p>
          <a:p>
            <a:pPr algn="just"/>
            <a:r>
              <a:rPr lang="en-US" sz="2400" b="1" dirty="0" smtClean="0">
                <a:latin typeface="Times New Roman" pitchFamily="18" charset="0"/>
                <a:cs typeface="Times New Roman" pitchFamily="18" charset="0"/>
              </a:rPr>
              <a:t>Non-enveloped, </a:t>
            </a:r>
            <a:r>
              <a:rPr lang="en-US" sz="2400" b="1" dirty="0">
                <a:latin typeface="Times New Roman" pitchFamily="18" charset="0"/>
                <a:cs typeface="Times New Roman" pitchFamily="18" charset="0"/>
              </a:rPr>
              <a:t>icosahedral</a:t>
            </a:r>
            <a:r>
              <a:rPr lang="en-US" sz="2400" dirty="0">
                <a:latin typeface="Times New Roman" pitchFamily="18" charset="0"/>
                <a:cs typeface="Times New Roman" pitchFamily="18" charset="0"/>
              </a:rPr>
              <a:t>, 80-100 nm in </a:t>
            </a:r>
            <a:r>
              <a:rPr lang="en-US" sz="2400" dirty="0" smtClean="0">
                <a:latin typeface="Times New Roman" pitchFamily="18" charset="0"/>
                <a:cs typeface="Times New Roman" pitchFamily="18" charset="0"/>
              </a:rPr>
              <a:t>diameter, 252 </a:t>
            </a:r>
            <a:r>
              <a:rPr lang="en-US" sz="2400" dirty="0" err="1">
                <a:latin typeface="Times New Roman" pitchFamily="18" charset="0"/>
                <a:cs typeface="Times New Roman" pitchFamily="18" charset="0"/>
              </a:rPr>
              <a:t>capsomers</a:t>
            </a:r>
            <a:r>
              <a:rPr lang="en-US" sz="2400" dirty="0">
                <a:latin typeface="Times New Roman" pitchFamily="18" charset="0"/>
                <a:cs typeface="Times New Roman" pitchFamily="18" charset="0"/>
              </a:rPr>
              <a:t>, 240 </a:t>
            </a:r>
            <a:r>
              <a:rPr lang="en-US" sz="2400" dirty="0" err="1">
                <a:latin typeface="Times New Roman" pitchFamily="18" charset="0"/>
                <a:cs typeface="Times New Roman" pitchFamily="18" charset="0"/>
              </a:rPr>
              <a:t>hexons</a:t>
            </a:r>
            <a:r>
              <a:rPr lang="en-US" sz="2400" dirty="0">
                <a:latin typeface="Times New Roman" pitchFamily="18" charset="0"/>
                <a:cs typeface="Times New Roman" pitchFamily="18" charset="0"/>
              </a:rPr>
              <a:t> occupying faces, and edges &amp; 12 pentons occupying </a:t>
            </a:r>
            <a:r>
              <a:rPr lang="en-US" sz="2400" dirty="0" smtClean="0">
                <a:latin typeface="Times New Roman" pitchFamily="18" charset="0"/>
                <a:cs typeface="Times New Roman" pitchFamily="18" charset="0"/>
              </a:rPr>
              <a:t>vertices.</a:t>
            </a:r>
          </a:p>
          <a:p>
            <a:pPr algn="just"/>
            <a:r>
              <a:rPr lang="en-US" sz="2400" dirty="0" smtClean="0">
                <a:latin typeface="Times New Roman" pitchFamily="18" charset="0"/>
                <a:cs typeface="Times New Roman" pitchFamily="18" charset="0"/>
              </a:rPr>
              <a:t>Virus </a:t>
            </a:r>
            <a:r>
              <a:rPr lang="en-US" sz="2400" dirty="0">
                <a:latin typeface="Times New Roman" pitchFamily="18" charset="0"/>
                <a:cs typeface="Times New Roman" pitchFamily="18" charset="0"/>
              </a:rPr>
              <a:t>codes for about 40 different proteins and there are 13 structural proteins</a:t>
            </a:r>
          </a:p>
          <a:p>
            <a:pPr algn="just"/>
            <a:endParaRPr lang="en-US" sz="2400" dirty="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p:txBody>
      </p:sp>
    </p:spTree>
    <p:extLst>
      <p:ext uri="{BB962C8B-B14F-4D97-AF65-F5344CB8AC3E}">
        <p14:creationId xmlns="" xmlns:p14="http://schemas.microsoft.com/office/powerpoint/2010/main" val="9392854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normAutofit fontScale="90000"/>
          </a:bodyPr>
          <a:lstStyle/>
          <a:p>
            <a:r>
              <a:rPr lang="en-US" sz="3600" b="1" dirty="0">
                <a:solidFill>
                  <a:schemeClr val="accent2"/>
                </a:solidFill>
              </a:rPr>
              <a:t>Canine Infectious </a:t>
            </a:r>
            <a:r>
              <a:rPr lang="en-US" sz="3600" b="1" dirty="0" err="1">
                <a:solidFill>
                  <a:schemeClr val="accent2"/>
                </a:solidFill>
              </a:rPr>
              <a:t>Tracheobronchitis</a:t>
            </a:r>
            <a:r>
              <a:rPr lang="en-US" sz="3600" b="1" dirty="0">
                <a:solidFill>
                  <a:schemeClr val="accent2"/>
                </a:solidFill>
              </a:rPr>
              <a:t> - ITB</a:t>
            </a:r>
          </a:p>
        </p:txBody>
      </p:sp>
      <p:sp>
        <p:nvSpPr>
          <p:cNvPr id="29700" name="Rectangle 4"/>
          <p:cNvSpPr>
            <a:spLocks noGrp="1" noChangeArrowheads="1"/>
          </p:cNvSpPr>
          <p:nvPr>
            <p:ph type="body" sz="half" idx="2"/>
          </p:nvPr>
        </p:nvSpPr>
        <p:spPr>
          <a:xfrm>
            <a:off x="3714744" y="1981200"/>
            <a:ext cx="4743456" cy="4519634"/>
          </a:xfrm>
        </p:spPr>
        <p:txBody>
          <a:bodyPr>
            <a:noAutofit/>
          </a:bodyPr>
          <a:lstStyle/>
          <a:p>
            <a:r>
              <a:rPr lang="en-US" sz="2400" dirty="0">
                <a:latin typeface="Times New Roman" pitchFamily="18" charset="0"/>
                <a:cs typeface="Times New Roman" pitchFamily="18" charset="0"/>
              </a:rPr>
              <a:t>Usually resolves in 2 weeks</a:t>
            </a:r>
          </a:p>
          <a:p>
            <a:endParaRPr lang="en-US" sz="2400" dirty="0">
              <a:latin typeface="Times New Roman" pitchFamily="18" charset="0"/>
              <a:cs typeface="Times New Roman" pitchFamily="18" charset="0"/>
            </a:endParaRPr>
          </a:p>
          <a:p>
            <a:r>
              <a:rPr lang="en-US" sz="2400" b="1" dirty="0">
                <a:latin typeface="Times New Roman" pitchFamily="18" charset="0"/>
                <a:cs typeface="Times New Roman" pitchFamily="18" charset="0"/>
              </a:rPr>
              <a:t>Diagnosis –</a:t>
            </a:r>
            <a:r>
              <a:rPr lang="en-US" sz="2400" dirty="0">
                <a:latin typeface="Times New Roman" pitchFamily="18" charset="0"/>
                <a:cs typeface="Times New Roman" pitchFamily="18" charset="0"/>
              </a:rPr>
              <a:t> similar to CAV-1</a:t>
            </a:r>
          </a:p>
          <a:p>
            <a:r>
              <a:rPr lang="en-US" sz="2400" dirty="0">
                <a:latin typeface="Times New Roman" pitchFamily="18" charset="0"/>
                <a:cs typeface="Times New Roman" pitchFamily="18" charset="0"/>
              </a:rPr>
              <a:t>Palpation of trachea stimulates coughing attack</a:t>
            </a:r>
          </a:p>
          <a:p>
            <a:endParaRPr lang="en-US" sz="2400" dirty="0">
              <a:latin typeface="Times New Roman" pitchFamily="18" charset="0"/>
              <a:cs typeface="Times New Roman" pitchFamily="18" charset="0"/>
            </a:endParaRPr>
          </a:p>
          <a:p>
            <a:r>
              <a:rPr lang="en-US" sz="2400" b="1" dirty="0">
                <a:latin typeface="Times New Roman" pitchFamily="18" charset="0"/>
                <a:cs typeface="Times New Roman" pitchFamily="18" charset="0"/>
              </a:rPr>
              <a:t>Immunity – CAV-2 vaccination</a:t>
            </a:r>
            <a:r>
              <a:rPr lang="en-US" sz="2400" dirty="0">
                <a:latin typeface="Times New Roman" pitchFamily="18" charset="0"/>
                <a:cs typeface="Times New Roman" pitchFamily="18" charset="0"/>
              </a:rPr>
              <a:t> –MLV is routinely incorporated into vaccine protocols recommended for all dogs</a:t>
            </a:r>
          </a:p>
          <a:p>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p:pic>
        <p:nvPicPr>
          <p:cNvPr id="29701" name="Picture 5"/>
          <p:cNvPicPr>
            <a:picLocks noGrp="1" noChangeAspect="1" noChangeArrowheads="1"/>
          </p:cNvPicPr>
          <p:nvPr>
            <p:ph type="clipArt" sz="half" idx="1"/>
          </p:nvPr>
        </p:nvPicPr>
        <p:blipFill>
          <a:blip r:embed="rId2" cstate="print">
            <a:extLst>
              <a:ext uri="{28A0092B-C50C-407E-A947-70E740481C1C}">
                <a14:useLocalDpi xmlns="" xmlns:a14="http://schemas.microsoft.com/office/drawing/2010/main" val="0"/>
              </a:ext>
            </a:extLst>
          </a:blip>
          <a:srcRect/>
          <a:stretch>
            <a:fillRect/>
          </a:stretch>
        </p:blipFill>
        <p:spPr>
          <a:xfrm>
            <a:off x="571472" y="1857364"/>
            <a:ext cx="2759340" cy="302419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Tree>
    <p:extLst>
      <p:ext uri="{BB962C8B-B14F-4D97-AF65-F5344CB8AC3E}">
        <p14:creationId xmlns="" xmlns:p14="http://schemas.microsoft.com/office/powerpoint/2010/main" val="5456906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0034" y="0"/>
            <a:ext cx="8229600" cy="1143000"/>
          </a:xfrm>
        </p:spPr>
        <p:txBody>
          <a:bodyPr>
            <a:normAutofit/>
          </a:bodyPr>
          <a:lstStyle/>
          <a:p>
            <a:r>
              <a:rPr lang="en-US" sz="4000" b="1" dirty="0" smtClean="0">
                <a:solidFill>
                  <a:srgbClr val="FF0000"/>
                </a:solidFill>
              </a:rPr>
              <a:t>Egg drop syndrome’ 76</a:t>
            </a:r>
            <a:endParaRPr lang="en-US" sz="4000" b="1" dirty="0">
              <a:solidFill>
                <a:srgbClr val="FF0000"/>
              </a:solidFill>
            </a:endParaRPr>
          </a:p>
        </p:txBody>
      </p:sp>
      <p:sp>
        <p:nvSpPr>
          <p:cNvPr id="23555" name="Rectangle 3"/>
          <p:cNvSpPr>
            <a:spLocks noGrp="1" noChangeArrowheads="1"/>
          </p:cNvSpPr>
          <p:nvPr>
            <p:ph idx="1"/>
          </p:nvPr>
        </p:nvSpPr>
        <p:spPr>
          <a:xfrm>
            <a:off x="214282" y="1285860"/>
            <a:ext cx="8472518" cy="4972072"/>
          </a:xfrm>
        </p:spPr>
        <p:txBody>
          <a:bodyPr>
            <a:normAutofit/>
          </a:bodyPr>
          <a:lstStyle/>
          <a:p>
            <a:pPr algn="just"/>
            <a:r>
              <a:rPr lang="en-US" sz="2400" dirty="0" smtClean="0">
                <a:latin typeface="Times New Roman" pitchFamily="18" charset="0"/>
                <a:cs typeface="Times New Roman" pitchFamily="18" charset="0"/>
              </a:rPr>
              <a:t>Egg drop syndrome '76 is caused by </a:t>
            </a:r>
            <a:r>
              <a:rPr lang="en-US" sz="2400" b="1" dirty="0" smtClean="0">
                <a:latin typeface="Times New Roman" pitchFamily="18" charset="0"/>
                <a:cs typeface="Times New Roman" pitchFamily="18" charset="0"/>
              </a:rPr>
              <a:t>duck </a:t>
            </a:r>
            <a:r>
              <a:rPr lang="en-US" sz="2400" b="1" dirty="0" err="1" smtClean="0">
                <a:latin typeface="Times New Roman" pitchFamily="18" charset="0"/>
                <a:cs typeface="Times New Roman" pitchFamily="18" charset="0"/>
              </a:rPr>
              <a:t>atadenovirus</a:t>
            </a:r>
            <a:r>
              <a:rPr lang="en-US" sz="2400" b="1" dirty="0" smtClean="0">
                <a:latin typeface="Times New Roman" pitchFamily="18" charset="0"/>
                <a:cs typeface="Times New Roman" pitchFamily="18" charset="0"/>
              </a:rPr>
              <a:t> A </a:t>
            </a:r>
            <a:r>
              <a:rPr lang="en-US" sz="2400" dirty="0" smtClean="0">
                <a:latin typeface="Times New Roman" pitchFamily="18" charset="0"/>
                <a:cs typeface="Times New Roman" pitchFamily="18" charset="0"/>
              </a:rPr>
              <a:t>(formerly duck adenovirus A), a member of the genus </a:t>
            </a:r>
            <a:r>
              <a:rPr lang="en-US" sz="2400" b="1" dirty="0" err="1" smtClean="0">
                <a:latin typeface="Times New Roman" pitchFamily="18" charset="0"/>
                <a:cs typeface="Times New Roman" pitchFamily="18" charset="0"/>
              </a:rPr>
              <a:t>Atadenovirus</a:t>
            </a:r>
            <a:endParaRPr lang="en-US" sz="2400" dirty="0" smtClean="0">
              <a:latin typeface="Times New Roman" pitchFamily="18" charset="0"/>
              <a:cs typeface="Times New Roman" pitchFamily="18" charset="0"/>
            </a:endParaRPr>
          </a:p>
          <a:p>
            <a:pPr algn="just" eaLnBrk="1" hangingPunct="1"/>
            <a:r>
              <a:rPr lang="en-US" sz="2400" dirty="0" smtClean="0">
                <a:latin typeface="Times New Roman" pitchFamily="18" charset="0"/>
                <a:cs typeface="Times New Roman" pitchFamily="18" charset="0"/>
              </a:rPr>
              <a:t>The lesions are minimal and are </a:t>
            </a:r>
            <a:r>
              <a:rPr lang="en-US" sz="2400" b="1" dirty="0" smtClean="0">
                <a:latin typeface="Times New Roman" pitchFamily="18" charset="0"/>
                <a:cs typeface="Times New Roman" pitchFamily="18" charset="0"/>
              </a:rPr>
              <a:t>confined to the reproductive tract of hens</a:t>
            </a:r>
            <a:r>
              <a:rPr lang="en-US" sz="2400" dirty="0" smtClean="0">
                <a:latin typeface="Times New Roman" pitchFamily="18" charset="0"/>
                <a:cs typeface="Times New Roman" pitchFamily="18" charset="0"/>
              </a:rPr>
              <a:t>.</a:t>
            </a:r>
          </a:p>
          <a:p>
            <a:pPr algn="just"/>
            <a:r>
              <a:rPr lang="en-US" sz="2400" dirty="0" smtClean="0">
                <a:latin typeface="Times New Roman" pitchFamily="18" charset="0"/>
                <a:cs typeface="Times New Roman" pitchFamily="18" charset="0"/>
              </a:rPr>
              <a:t>In these birds there may be inactive ovaries, atrophy of the oviducts, and edema and white exudates in the uterus (shell gland). </a:t>
            </a:r>
          </a:p>
          <a:p>
            <a:pPr algn="just"/>
            <a:r>
              <a:rPr lang="en-US" sz="2400" dirty="0" smtClean="0">
                <a:latin typeface="Times New Roman" pitchFamily="18" charset="0"/>
                <a:cs typeface="Times New Roman" pitchFamily="18" charset="0"/>
              </a:rPr>
              <a:t>Laid eggs may  be paler  than normal, rough, thin-shelled, soft-   </a:t>
            </a:r>
            <a:r>
              <a:rPr lang="en-US" sz="2400" dirty="0" err="1" smtClean="0">
                <a:latin typeface="Times New Roman" pitchFamily="18" charset="0"/>
                <a:cs typeface="Times New Roman" pitchFamily="18" charset="0"/>
              </a:rPr>
              <a:t>shelled,or</a:t>
            </a:r>
            <a:r>
              <a:rPr lang="en-US" sz="2400" dirty="0" smtClean="0">
                <a:latin typeface="Times New Roman" pitchFamily="18" charset="0"/>
                <a:cs typeface="Times New Roman" pitchFamily="18" charset="0"/>
              </a:rPr>
              <a:t> shell-less by apparently healthy chickens</a:t>
            </a:r>
          </a:p>
          <a:p>
            <a:pPr algn="just"/>
            <a:endParaRPr lang="en-US" sz="2400" dirty="0" smtClean="0">
              <a:latin typeface="Times New Roman" pitchFamily="18" charset="0"/>
              <a:cs typeface="Times New Roman" pitchFamily="18" charset="0"/>
            </a:endParaRPr>
          </a:p>
        </p:txBody>
      </p:sp>
    </p:spTree>
    <p:extLst>
      <p:ext uri="{BB962C8B-B14F-4D97-AF65-F5344CB8AC3E}">
        <p14:creationId xmlns="" xmlns:p14="http://schemas.microsoft.com/office/powerpoint/2010/main" val="3233921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Autofit/>
          </a:bodyPr>
          <a:lstStyle/>
          <a:p>
            <a:pPr algn="just"/>
            <a:r>
              <a:rPr lang="en-US" sz="2400" dirty="0" smtClean="0">
                <a:latin typeface="Times New Roman" pitchFamily="18" charset="0"/>
                <a:cs typeface="Times New Roman" pitchFamily="18" charset="0"/>
              </a:rPr>
              <a:t>Lesions in pouch shell glands and oviduct where epithelial cells of the uterus, isthmus, and vaginal gland region become necrotic and contain </a:t>
            </a:r>
            <a:r>
              <a:rPr lang="en-US" sz="2400" b="1" dirty="0" err="1" smtClean="0">
                <a:latin typeface="Times New Roman" pitchFamily="18" charset="0"/>
                <a:cs typeface="Times New Roman" pitchFamily="18" charset="0"/>
              </a:rPr>
              <a:t>intranuclear</a:t>
            </a:r>
            <a:r>
              <a:rPr lang="en-US" sz="2400" b="1" dirty="0" smtClean="0">
                <a:latin typeface="Times New Roman" pitchFamily="18" charset="0"/>
                <a:cs typeface="Times New Roman" pitchFamily="18" charset="0"/>
              </a:rPr>
              <a:t> inclusions</a:t>
            </a: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main route of transmission is through contaminated eggs. Droppings also contain virus, and contaminated </a:t>
            </a:r>
            <a:r>
              <a:rPr lang="en-US" sz="2400" dirty="0" err="1" smtClean="0">
                <a:latin typeface="Times New Roman" pitchFamily="18" charset="0"/>
                <a:cs typeface="Times New Roman" pitchFamily="18" charset="0"/>
              </a:rPr>
              <a:t>fomites</a:t>
            </a:r>
            <a:r>
              <a:rPr lang="en-US" sz="2400" dirty="0" smtClean="0">
                <a:latin typeface="Times New Roman" pitchFamily="18" charset="0"/>
                <a:cs typeface="Times New Roman" pitchFamily="18" charset="0"/>
              </a:rPr>
              <a:t> such as crates or trucks can spread virus. </a:t>
            </a: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Vertical </a:t>
            </a:r>
            <a:r>
              <a:rPr lang="en-US" sz="2400" dirty="0" smtClean="0">
                <a:latin typeface="Times New Roman" pitchFamily="18" charset="0"/>
                <a:cs typeface="Times New Roman" pitchFamily="18" charset="0"/>
              </a:rPr>
              <a:t>transmission thru eggs so detection of source is difficult. </a:t>
            </a:r>
          </a:p>
          <a:p>
            <a:endParaRPr lang="en-US" sz="2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https://upload.wikimedia.org/wikipedia/commons/thumb/0/00/EDS_egg_abnormalities.png/220px-EDS_egg_abnormalities.png"/>
          <p:cNvPicPr>
            <a:picLocks noChangeAspect="1" noChangeArrowheads="1"/>
          </p:cNvPicPr>
          <p:nvPr/>
        </p:nvPicPr>
        <p:blipFill>
          <a:blip r:embed="rId2"/>
          <a:srcRect/>
          <a:stretch>
            <a:fillRect/>
          </a:stretch>
        </p:blipFill>
        <p:spPr bwMode="auto">
          <a:xfrm>
            <a:off x="5643570" y="3357538"/>
            <a:ext cx="3150660" cy="2907202"/>
          </a:xfrm>
          <a:prstGeom prst="rect">
            <a:avLst/>
          </a:prstGeom>
          <a:noFill/>
        </p:spPr>
      </p:pic>
      <p:pic>
        <p:nvPicPr>
          <p:cNvPr id="52228" name="Picture 4" descr="https://upload.wikimedia.org/wikipedia/commons/thumb/4/4c/Lesion_EDS_%2776.png/317px-Lesion_EDS_%2776.png"/>
          <p:cNvPicPr>
            <a:picLocks noChangeAspect="1" noChangeArrowheads="1"/>
          </p:cNvPicPr>
          <p:nvPr/>
        </p:nvPicPr>
        <p:blipFill>
          <a:blip r:embed="rId3"/>
          <a:srcRect/>
          <a:stretch>
            <a:fillRect/>
          </a:stretch>
        </p:blipFill>
        <p:spPr bwMode="auto">
          <a:xfrm>
            <a:off x="214282" y="642918"/>
            <a:ext cx="5572164" cy="2654249"/>
          </a:xfrm>
          <a:prstGeom prst="rect">
            <a:avLst/>
          </a:prstGeom>
          <a:noFill/>
        </p:spPr>
      </p:pic>
      <p:sp>
        <p:nvSpPr>
          <p:cNvPr id="6" name="Rectangle 5"/>
          <p:cNvSpPr/>
          <p:nvPr/>
        </p:nvSpPr>
        <p:spPr>
          <a:xfrm>
            <a:off x="285720" y="3571876"/>
            <a:ext cx="5286412" cy="707886"/>
          </a:xfrm>
          <a:prstGeom prst="rect">
            <a:avLst/>
          </a:prstGeom>
        </p:spPr>
        <p:txBody>
          <a:bodyPr wrap="square">
            <a:spAutoFit/>
          </a:bodyPr>
          <a:lstStyle/>
          <a:p>
            <a:r>
              <a:rPr lang="en-GB" sz="2000" b="1" dirty="0" smtClean="0"/>
              <a:t>A; normal hens' reproductive system B; inactive ovaries and shrunken oviducts</a:t>
            </a:r>
            <a:endParaRPr lang="en-US" sz="2000" b="1" dirty="0"/>
          </a:p>
        </p:txBody>
      </p:sp>
      <p:sp>
        <p:nvSpPr>
          <p:cNvPr id="7" name="Rectangle 6"/>
          <p:cNvSpPr/>
          <p:nvPr/>
        </p:nvSpPr>
        <p:spPr>
          <a:xfrm>
            <a:off x="6500826" y="2714620"/>
            <a:ext cx="2094804" cy="461665"/>
          </a:xfrm>
          <a:prstGeom prst="rect">
            <a:avLst/>
          </a:prstGeom>
        </p:spPr>
        <p:txBody>
          <a:bodyPr wrap="none">
            <a:spAutoFit/>
          </a:bodyPr>
          <a:lstStyle/>
          <a:p>
            <a:r>
              <a:rPr lang="en-US" sz="2400" b="1" dirty="0" smtClean="0"/>
              <a:t>Abnormal eggs</a:t>
            </a:r>
            <a:endParaRPr lang="en-US" sz="2400" b="1"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57200" y="274638"/>
            <a:ext cx="8229600" cy="665162"/>
          </a:xfrm>
        </p:spPr>
        <p:txBody>
          <a:bodyPr/>
          <a:lstStyle/>
          <a:p>
            <a:pPr eaLnBrk="1" fontAlgn="auto" hangingPunct="1">
              <a:spcAft>
                <a:spcPts val="0"/>
              </a:spcAft>
              <a:defRPr/>
            </a:pPr>
            <a:r>
              <a:rPr lang="en-US" sz="3200" b="1" dirty="0" smtClean="0">
                <a:solidFill>
                  <a:srgbClr val="FF0000"/>
                </a:solidFill>
              </a:rPr>
              <a:t>Diagnosis </a:t>
            </a:r>
            <a:endParaRPr lang="en-US" sz="3200" b="1" dirty="0">
              <a:solidFill>
                <a:srgbClr val="FF0000"/>
              </a:solidFill>
            </a:endParaRPr>
          </a:p>
        </p:txBody>
      </p:sp>
      <p:sp>
        <p:nvSpPr>
          <p:cNvPr id="26627" name="Rectangle 3"/>
          <p:cNvSpPr>
            <a:spLocks noGrp="1" noChangeArrowheads="1"/>
          </p:cNvSpPr>
          <p:nvPr>
            <p:ph idx="1"/>
          </p:nvPr>
        </p:nvSpPr>
        <p:spPr>
          <a:xfrm>
            <a:off x="457200" y="1120775"/>
            <a:ext cx="8229600" cy="5005388"/>
          </a:xfrm>
        </p:spPr>
        <p:txBody>
          <a:bodyPr>
            <a:noAutofit/>
          </a:bodyPr>
          <a:lstStyle/>
          <a:p>
            <a:r>
              <a:rPr lang="en-GB" sz="2400" dirty="0" smtClean="0">
                <a:latin typeface="Times New Roman" pitchFamily="18" charset="0"/>
                <a:cs typeface="Times New Roman" pitchFamily="18" charset="0"/>
              </a:rPr>
              <a:t>Loss of egg production with abnormal eggshells suggest EDS</a:t>
            </a:r>
            <a:endParaRPr lang="en-US" sz="2400" dirty="0" smtClean="0">
              <a:latin typeface="Times New Roman" pitchFamily="18" charset="0"/>
              <a:cs typeface="Times New Roman" pitchFamily="18" charset="0"/>
            </a:endParaRPr>
          </a:p>
          <a:p>
            <a:pPr eaLnBrk="1" hangingPunct="1"/>
            <a:r>
              <a:rPr lang="en-US" sz="2400" dirty="0" smtClean="0">
                <a:latin typeface="Times New Roman" pitchFamily="18" charset="0"/>
                <a:cs typeface="Times New Roman" pitchFamily="18" charset="0"/>
              </a:rPr>
              <a:t>Serologic  tests  include  </a:t>
            </a:r>
            <a:r>
              <a:rPr lang="en-US" sz="2400" dirty="0" err="1" smtClean="0">
                <a:latin typeface="Times New Roman" pitchFamily="18" charset="0"/>
                <a:cs typeface="Times New Roman" pitchFamily="18" charset="0"/>
              </a:rPr>
              <a:t>hemagglutination</a:t>
            </a:r>
            <a:r>
              <a:rPr lang="en-US" sz="2400" dirty="0" smtClean="0">
                <a:latin typeface="Times New Roman" pitchFamily="18" charset="0"/>
                <a:cs typeface="Times New Roman" pitchFamily="18" charset="0"/>
              </a:rPr>
              <a:t> inhibition using  fowl RBC, ELISA, and  serum  neutralization.    </a:t>
            </a:r>
          </a:p>
          <a:p>
            <a:r>
              <a:rPr lang="en-GB" sz="2400" b="1" dirty="0" smtClean="0">
                <a:latin typeface="Times New Roman" pitchFamily="18" charset="0"/>
                <a:cs typeface="Times New Roman" pitchFamily="18" charset="0"/>
              </a:rPr>
              <a:t>Cultivation of Virus </a:t>
            </a:r>
            <a:r>
              <a:rPr lang="en-GB" sz="2400" dirty="0" smtClean="0">
                <a:latin typeface="Times New Roman" pitchFamily="18" charset="0"/>
                <a:cs typeface="Times New Roman" pitchFamily="18" charset="0"/>
              </a:rPr>
              <a:t>: Duck and goose </a:t>
            </a:r>
            <a:r>
              <a:rPr lang="en-GB" sz="2400" dirty="0" err="1" smtClean="0">
                <a:latin typeface="Times New Roman" pitchFamily="18" charset="0"/>
                <a:cs typeface="Times New Roman" pitchFamily="18" charset="0"/>
              </a:rPr>
              <a:t>embryonated</a:t>
            </a:r>
            <a:r>
              <a:rPr lang="en-GB" sz="2400" dirty="0" smtClean="0">
                <a:latin typeface="Times New Roman" pitchFamily="18" charset="0"/>
                <a:cs typeface="Times New Roman" pitchFamily="18" charset="0"/>
              </a:rPr>
              <a:t> eggs (preferred) and also in duck kidney or fibroblast cell lines. </a:t>
            </a:r>
          </a:p>
          <a:p>
            <a:r>
              <a:rPr lang="en-GB" sz="2400" dirty="0" smtClean="0">
                <a:latin typeface="Times New Roman" pitchFamily="18" charset="0"/>
                <a:cs typeface="Times New Roman" pitchFamily="18" charset="0"/>
              </a:rPr>
              <a:t> The presence of virus is indicated by </a:t>
            </a:r>
            <a:r>
              <a:rPr lang="en-GB" sz="2400" dirty="0" err="1" smtClean="0">
                <a:latin typeface="Times New Roman" pitchFamily="18" charset="0"/>
                <a:cs typeface="Times New Roman" pitchFamily="18" charset="0"/>
              </a:rPr>
              <a:t>hemagglutination</a:t>
            </a:r>
            <a:r>
              <a:rPr lang="en-GB" sz="2400" dirty="0" smtClean="0">
                <a:latin typeface="Times New Roman" pitchFamily="18" charset="0"/>
                <a:cs typeface="Times New Roman" pitchFamily="18" charset="0"/>
              </a:rPr>
              <a:t> of avian red cells (HA test). </a:t>
            </a:r>
          </a:p>
          <a:p>
            <a:r>
              <a:rPr lang="en-GB" sz="2400" dirty="0" smtClean="0">
                <a:latin typeface="Times New Roman" pitchFamily="18" charset="0"/>
                <a:cs typeface="Times New Roman" pitchFamily="18" charset="0"/>
              </a:rPr>
              <a:t>Diagnosis is made with the </a:t>
            </a:r>
            <a:r>
              <a:rPr lang="en-GB" sz="2400" dirty="0" err="1" smtClean="0">
                <a:latin typeface="Times New Roman" pitchFamily="18" charset="0"/>
                <a:cs typeface="Times New Roman" pitchFamily="18" charset="0"/>
              </a:rPr>
              <a:t>hemagglutination</a:t>
            </a:r>
            <a:r>
              <a:rPr lang="en-GB" sz="2400" dirty="0" smtClean="0">
                <a:latin typeface="Times New Roman" pitchFamily="18" charset="0"/>
                <a:cs typeface="Times New Roman" pitchFamily="18" charset="0"/>
              </a:rPr>
              <a:t> inhibition test (HI test). It is used to screen flocks but negative tests do not indicate that birds are necessarily free of infection.</a:t>
            </a:r>
            <a:endParaRPr lang="en-US" sz="2400" dirty="0" smtClean="0">
              <a:latin typeface="Times New Roman" pitchFamily="18" charset="0"/>
              <a:cs typeface="Times New Roman" pitchFamily="18" charset="0"/>
            </a:endParaRPr>
          </a:p>
        </p:txBody>
      </p:sp>
    </p:spTree>
    <p:extLst>
      <p:ext uri="{BB962C8B-B14F-4D97-AF65-F5344CB8AC3E}">
        <p14:creationId xmlns="" xmlns:p14="http://schemas.microsoft.com/office/powerpoint/2010/main" val="40332856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sz="2800" b="1" dirty="0" smtClean="0">
                <a:solidFill>
                  <a:srgbClr val="FF0000"/>
                </a:solidFill>
              </a:rPr>
              <a:t>Inclusion body hepatitis </a:t>
            </a:r>
            <a:r>
              <a:rPr lang="en-US" sz="2800" b="1" dirty="0" smtClean="0">
                <a:solidFill>
                  <a:srgbClr val="FF0000"/>
                </a:solidFill>
              </a:rPr>
              <a:t>(Litchi disease) and </a:t>
            </a:r>
            <a:br>
              <a:rPr lang="en-US" sz="2800" b="1" dirty="0" smtClean="0">
                <a:solidFill>
                  <a:srgbClr val="FF0000"/>
                </a:solidFill>
              </a:rPr>
            </a:br>
            <a:r>
              <a:rPr lang="en-US" sz="2800" b="1" dirty="0" smtClean="0">
                <a:solidFill>
                  <a:srgbClr val="FF0000"/>
                </a:solidFill>
              </a:rPr>
              <a:t>Hepatitis </a:t>
            </a:r>
            <a:r>
              <a:rPr lang="en-US" sz="2800" b="1" dirty="0" err="1" smtClean="0">
                <a:solidFill>
                  <a:srgbClr val="FF0000"/>
                </a:solidFill>
              </a:rPr>
              <a:t>Hydropericardium</a:t>
            </a:r>
            <a:r>
              <a:rPr lang="en-US" sz="2800" b="1" dirty="0" smtClean="0">
                <a:solidFill>
                  <a:srgbClr val="FF0000"/>
                </a:solidFill>
              </a:rPr>
              <a:t> syndrome (HHS</a:t>
            </a:r>
            <a:r>
              <a:rPr lang="en-US" sz="2800" b="1" dirty="0" smtClean="0">
                <a:solidFill>
                  <a:srgbClr val="FF0000"/>
                </a:solidFill>
              </a:rPr>
              <a:t>) (Angara disease)</a:t>
            </a:r>
            <a:endParaRPr lang="en-US" sz="2800" dirty="0">
              <a:solidFill>
                <a:srgbClr val="FF0000"/>
              </a:solidFill>
            </a:endParaRPr>
          </a:p>
        </p:txBody>
      </p:sp>
      <p:sp>
        <p:nvSpPr>
          <p:cNvPr id="27651" name="Rectangle 3"/>
          <p:cNvSpPr>
            <a:spLocks noGrp="1" noChangeArrowheads="1"/>
          </p:cNvSpPr>
          <p:nvPr>
            <p:ph idx="1"/>
          </p:nvPr>
        </p:nvSpPr>
        <p:spPr>
          <a:xfrm>
            <a:off x="142844" y="1600200"/>
            <a:ext cx="8858312" cy="4900634"/>
          </a:xfrm>
        </p:spPr>
        <p:txBody>
          <a:bodyPr>
            <a:noAutofit/>
          </a:bodyPr>
          <a:lstStyle/>
          <a:p>
            <a:pPr eaLnBrk="1" hangingPunct="1">
              <a:lnSpc>
                <a:spcPct val="110000"/>
              </a:lnSpc>
            </a:pPr>
            <a:r>
              <a:rPr lang="en-US" sz="2400" dirty="0" smtClean="0">
                <a:latin typeface="Times New Roman" pitchFamily="18" charset="0"/>
                <a:cs typeface="Times New Roman" pitchFamily="18" charset="0"/>
              </a:rPr>
              <a:t>It is a condition caused by </a:t>
            </a:r>
            <a:r>
              <a:rPr lang="en-US" sz="2400" b="1" dirty="0" smtClean="0">
                <a:solidFill>
                  <a:srgbClr val="FF0000"/>
                </a:solidFill>
                <a:latin typeface="Times New Roman" pitchFamily="18" charset="0"/>
                <a:cs typeface="Times New Roman" pitchFamily="18" charset="0"/>
              </a:rPr>
              <a:t>Fowl  adenovirus 4</a:t>
            </a:r>
            <a:r>
              <a:rPr lang="en-US" sz="2400" dirty="0" smtClean="0">
                <a:latin typeface="Times New Roman" pitchFamily="18" charset="0"/>
                <a:cs typeface="Times New Roman" pitchFamily="18" charset="0"/>
              </a:rPr>
              <a:t>, possibly in combination with an RNA virus and immunosuppression caused by Chick </a:t>
            </a:r>
            <a:r>
              <a:rPr lang="en-US" sz="2400" dirty="0" err="1" smtClean="0">
                <a:latin typeface="Times New Roman" pitchFamily="18" charset="0"/>
                <a:cs typeface="Times New Roman" pitchFamily="18" charset="0"/>
              </a:rPr>
              <a:t>Anaemia</a:t>
            </a:r>
            <a:r>
              <a:rPr lang="en-US" sz="2400" dirty="0" smtClean="0">
                <a:latin typeface="Times New Roman" pitchFamily="18" charset="0"/>
                <a:cs typeface="Times New Roman" pitchFamily="18" charset="0"/>
              </a:rPr>
              <a:t> Virus or Infectious </a:t>
            </a:r>
            <a:r>
              <a:rPr lang="en-US" sz="2400" dirty="0" err="1" smtClean="0">
                <a:latin typeface="Times New Roman" pitchFamily="18" charset="0"/>
                <a:cs typeface="Times New Roman" pitchFamily="18" charset="0"/>
              </a:rPr>
              <a:t>Bursal</a:t>
            </a:r>
            <a:r>
              <a:rPr lang="en-US" sz="2400" dirty="0" smtClean="0">
                <a:latin typeface="Times New Roman" pitchFamily="18" charset="0"/>
                <a:cs typeface="Times New Roman" pitchFamily="18" charset="0"/>
              </a:rPr>
              <a:t> Disease. </a:t>
            </a:r>
          </a:p>
          <a:p>
            <a:pPr>
              <a:lnSpc>
                <a:spcPct val="110000"/>
              </a:lnSpc>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disease was initially reported from Angara Goth, Pakistan, and then from India during 1994, in the poultry belt of Jammu and Kashmir, and thereafter, from almost all parts of the country, causing heavy economic losses to the poultry industry. </a:t>
            </a:r>
          </a:p>
          <a:p>
            <a:pPr>
              <a:lnSpc>
                <a:spcPct val="110000"/>
              </a:lnSpc>
            </a:pPr>
            <a:r>
              <a:rPr lang="en-US" sz="2400" dirty="0" smtClean="0">
                <a:latin typeface="Times New Roman" pitchFamily="18" charset="0"/>
                <a:cs typeface="Times New Roman" pitchFamily="18" charset="0"/>
              </a:rPr>
              <a:t>The disease occurs predominantly in </a:t>
            </a:r>
            <a:r>
              <a:rPr lang="en-US" sz="2400" b="1" dirty="0" smtClean="0">
                <a:latin typeface="Times New Roman" pitchFamily="18" charset="0"/>
                <a:cs typeface="Times New Roman" pitchFamily="18" charset="0"/>
              </a:rPr>
              <a:t>broilers of the age group of 3-5 weeks,</a:t>
            </a:r>
            <a:r>
              <a:rPr lang="en-US" sz="2400" dirty="0" smtClean="0">
                <a:latin typeface="Times New Roman" pitchFamily="18" charset="0"/>
                <a:cs typeface="Times New Roman" pitchFamily="18" charset="0"/>
              </a:rPr>
              <a:t> characterized by sudden onset of high mortality up to </a:t>
            </a:r>
            <a:r>
              <a:rPr lang="en-US" sz="2400" dirty="0" smtClean="0">
                <a:latin typeface="Times New Roman" pitchFamily="18" charset="0"/>
                <a:cs typeface="Times New Roman" pitchFamily="18" charset="0"/>
              </a:rPr>
              <a:t>80%.</a:t>
            </a:r>
            <a:r>
              <a:rPr lang="en-US" sz="2400" dirty="0" smtClean="0">
                <a:latin typeface="Times New Roman" pitchFamily="18" charset="0"/>
                <a:cs typeface="Times New Roman" pitchFamily="18" charset="0"/>
              </a:rPr>
              <a:t> </a:t>
            </a:r>
          </a:p>
          <a:p>
            <a:pPr>
              <a:lnSpc>
                <a:spcPct val="110000"/>
              </a:lnSpc>
            </a:pPr>
            <a:r>
              <a:rPr lang="en-GB" sz="2400" dirty="0" smtClean="0">
                <a:latin typeface="Times New Roman" pitchFamily="18" charset="0"/>
                <a:cs typeface="Times New Roman" pitchFamily="18" charset="0"/>
              </a:rPr>
              <a:t>It is transmitted both vertically and horizontally</a:t>
            </a:r>
            <a:endParaRPr lang="en-US" sz="2400" dirty="0" smtClean="0">
              <a:latin typeface="Times New Roman" pitchFamily="18" charset="0"/>
              <a:cs typeface="Times New Roman" pitchFamily="18" charset="0"/>
            </a:endParaRPr>
          </a:p>
        </p:txBody>
      </p:sp>
    </p:spTree>
    <p:extLst>
      <p:ext uri="{BB962C8B-B14F-4D97-AF65-F5344CB8AC3E}">
        <p14:creationId xmlns="" xmlns:p14="http://schemas.microsoft.com/office/powerpoint/2010/main" val="149646786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idx="4294967295"/>
          </p:nvPr>
        </p:nvSpPr>
        <p:spPr>
          <a:xfrm>
            <a:off x="285720" y="357166"/>
            <a:ext cx="8183562" cy="4187825"/>
          </a:xfrm>
        </p:spPr>
        <p:txBody>
          <a:bodyPr>
            <a:normAutofit fontScale="92500" lnSpcReduction="20000"/>
          </a:bodyPr>
          <a:lstStyle/>
          <a:p>
            <a:pPr eaLnBrk="1" hangingPunct="1">
              <a:lnSpc>
                <a:spcPct val="90000"/>
              </a:lnSpc>
              <a:buNone/>
            </a:pPr>
            <a:r>
              <a:rPr lang="en-US" sz="2400" b="1" dirty="0" smtClean="0">
                <a:latin typeface="Times New Roman" pitchFamily="18" charset="0"/>
                <a:cs typeface="Times New Roman" pitchFamily="18" charset="0"/>
              </a:rPr>
              <a:t>Signs</a:t>
            </a:r>
          </a:p>
          <a:p>
            <a:pPr eaLnBrk="1" hangingPunct="1">
              <a:lnSpc>
                <a:spcPct val="90000"/>
              </a:lnSpc>
            </a:pPr>
            <a:r>
              <a:rPr lang="en-US" sz="2600" dirty="0" smtClean="0">
                <a:latin typeface="Times New Roman" pitchFamily="18" charset="0"/>
                <a:cs typeface="Times New Roman" pitchFamily="18" charset="0"/>
              </a:rPr>
              <a:t>Sudden increase in mortality. </a:t>
            </a:r>
          </a:p>
          <a:p>
            <a:pPr eaLnBrk="1" hangingPunct="1">
              <a:lnSpc>
                <a:spcPct val="90000"/>
              </a:lnSpc>
            </a:pPr>
            <a:r>
              <a:rPr lang="en-US" sz="2600" dirty="0" smtClean="0">
                <a:latin typeface="Times New Roman" pitchFamily="18" charset="0"/>
                <a:cs typeface="Times New Roman" pitchFamily="18" charset="0"/>
              </a:rPr>
              <a:t>Lethargy. </a:t>
            </a:r>
          </a:p>
          <a:p>
            <a:pPr eaLnBrk="1" hangingPunct="1">
              <a:lnSpc>
                <a:spcPct val="90000"/>
              </a:lnSpc>
            </a:pPr>
            <a:r>
              <a:rPr lang="en-US" sz="2600" dirty="0" smtClean="0">
                <a:latin typeface="Times New Roman" pitchFamily="18" charset="0"/>
                <a:cs typeface="Times New Roman" pitchFamily="18" charset="0"/>
              </a:rPr>
              <a:t>Huddling with ruffled feathers. </a:t>
            </a:r>
          </a:p>
          <a:p>
            <a:pPr eaLnBrk="1" hangingPunct="1">
              <a:lnSpc>
                <a:spcPct val="90000"/>
              </a:lnSpc>
            </a:pPr>
            <a:r>
              <a:rPr lang="en-US" sz="2600" dirty="0" smtClean="0">
                <a:latin typeface="Times New Roman" pitchFamily="18" charset="0"/>
                <a:cs typeface="Times New Roman" pitchFamily="18" charset="0"/>
              </a:rPr>
              <a:t>Yellow </a:t>
            </a:r>
            <a:r>
              <a:rPr lang="en-US" sz="2600" dirty="0" err="1" smtClean="0">
                <a:latin typeface="Times New Roman" pitchFamily="18" charset="0"/>
                <a:cs typeface="Times New Roman" pitchFamily="18" charset="0"/>
              </a:rPr>
              <a:t>mucoid</a:t>
            </a:r>
            <a:r>
              <a:rPr lang="en-US" sz="2600" dirty="0" smtClean="0">
                <a:latin typeface="Times New Roman" pitchFamily="18" charset="0"/>
                <a:cs typeface="Times New Roman" pitchFamily="18" charset="0"/>
              </a:rPr>
              <a:t> droppings. </a:t>
            </a:r>
          </a:p>
          <a:p>
            <a:pPr eaLnBrk="1" hangingPunct="1">
              <a:lnSpc>
                <a:spcPct val="90000"/>
              </a:lnSpc>
            </a:pPr>
            <a:endParaRPr lang="en-US" sz="2400" b="1" dirty="0" smtClean="0">
              <a:latin typeface="Times New Roman" pitchFamily="18" charset="0"/>
              <a:cs typeface="Times New Roman" pitchFamily="18" charset="0"/>
            </a:endParaRPr>
          </a:p>
          <a:p>
            <a:pPr eaLnBrk="1" hangingPunct="1">
              <a:lnSpc>
                <a:spcPct val="90000"/>
              </a:lnSpc>
              <a:buNone/>
            </a:pPr>
            <a:r>
              <a:rPr lang="en-US" sz="2400" b="1" dirty="0" smtClean="0">
                <a:latin typeface="Times New Roman" pitchFamily="18" charset="0"/>
                <a:cs typeface="Times New Roman" pitchFamily="18" charset="0"/>
              </a:rPr>
              <a:t>Post-mortem lesions</a:t>
            </a:r>
          </a:p>
          <a:p>
            <a:pPr eaLnBrk="1" hangingPunct="1">
              <a:lnSpc>
                <a:spcPct val="90000"/>
              </a:lnSpc>
            </a:pPr>
            <a:r>
              <a:rPr lang="en-US" sz="2600" dirty="0" smtClean="0">
                <a:latin typeface="Times New Roman" pitchFamily="18" charset="0"/>
                <a:cs typeface="Times New Roman" pitchFamily="18" charset="0"/>
              </a:rPr>
              <a:t>Excessive </a:t>
            </a:r>
            <a:r>
              <a:rPr lang="en-US" sz="2600" b="1" dirty="0" smtClean="0">
                <a:latin typeface="Times New Roman" pitchFamily="18" charset="0"/>
                <a:cs typeface="Times New Roman" pitchFamily="18" charset="0"/>
              </a:rPr>
              <a:t>straw-</a:t>
            </a:r>
            <a:r>
              <a:rPr lang="en-US" sz="2600" b="1" dirty="0" err="1" smtClean="0">
                <a:latin typeface="Times New Roman" pitchFamily="18" charset="0"/>
                <a:cs typeface="Times New Roman" pitchFamily="18" charset="0"/>
              </a:rPr>
              <a:t>coloured</a:t>
            </a:r>
            <a:r>
              <a:rPr lang="en-US" sz="2600" b="1" dirty="0" smtClean="0">
                <a:latin typeface="Times New Roman" pitchFamily="18" charset="0"/>
                <a:cs typeface="Times New Roman" pitchFamily="18" charset="0"/>
              </a:rPr>
              <a:t> fluid </a:t>
            </a:r>
            <a:r>
              <a:rPr lang="en-US" sz="2600" dirty="0" smtClean="0">
                <a:latin typeface="Times New Roman" pitchFamily="18" charset="0"/>
                <a:cs typeface="Times New Roman" pitchFamily="18" charset="0"/>
              </a:rPr>
              <a:t>distending the pericardium (up to 10 </a:t>
            </a:r>
            <a:r>
              <a:rPr lang="en-US" sz="2600" dirty="0" err="1" smtClean="0">
                <a:latin typeface="Times New Roman" pitchFamily="18" charset="0"/>
                <a:cs typeface="Times New Roman" pitchFamily="18" charset="0"/>
              </a:rPr>
              <a:t>mls</a:t>
            </a:r>
            <a:r>
              <a:rPr lang="en-US" sz="2600" dirty="0" smtClean="0">
                <a:latin typeface="Times New Roman" pitchFamily="18" charset="0"/>
                <a:cs typeface="Times New Roman" pitchFamily="18" charset="0"/>
              </a:rPr>
              <a:t>) -</a:t>
            </a:r>
            <a:r>
              <a:rPr lang="en-US" sz="2600" dirty="0" err="1" smtClean="0">
                <a:latin typeface="Times New Roman" pitchFamily="18" charset="0"/>
                <a:cs typeface="Times New Roman" pitchFamily="18" charset="0"/>
              </a:rPr>
              <a:t>hydropericardium</a:t>
            </a:r>
            <a:r>
              <a:rPr lang="en-US" sz="2600" dirty="0" smtClean="0">
                <a:latin typeface="Times New Roman" pitchFamily="18" charset="0"/>
                <a:cs typeface="Times New Roman" pitchFamily="18" charset="0"/>
              </a:rPr>
              <a:t> </a:t>
            </a:r>
          </a:p>
          <a:p>
            <a:pPr>
              <a:lnSpc>
                <a:spcPct val="90000"/>
              </a:lnSpc>
            </a:pPr>
            <a:r>
              <a:rPr lang="en-US" sz="2600" dirty="0" smtClean="0">
                <a:latin typeface="Times New Roman" pitchFamily="18" charset="0"/>
                <a:cs typeface="Times New Roman" pitchFamily="18" charset="0"/>
              </a:rPr>
              <a:t>Enlarged, pale friable </a:t>
            </a:r>
            <a:r>
              <a:rPr lang="en-US" sz="2600" dirty="0" smtClean="0">
                <a:latin typeface="Times New Roman" pitchFamily="18" charset="0"/>
                <a:cs typeface="Times New Roman" pitchFamily="18" charset="0"/>
              </a:rPr>
              <a:t>liver </a:t>
            </a:r>
            <a:r>
              <a:rPr lang="en-GB" sz="2600" dirty="0" smtClean="0">
                <a:latin typeface="Times New Roman" pitchFamily="18" charset="0"/>
                <a:cs typeface="Times New Roman" pitchFamily="18" charset="0"/>
              </a:rPr>
              <a:t>containing </a:t>
            </a:r>
            <a:r>
              <a:rPr lang="en-GB" sz="2600" dirty="0" smtClean="0">
                <a:latin typeface="Times New Roman" pitchFamily="18" charset="0"/>
                <a:cs typeface="Times New Roman" pitchFamily="18" charset="0"/>
              </a:rPr>
              <a:t>multiple pale or hemorrhagic foci </a:t>
            </a:r>
            <a:r>
              <a:rPr lang="en-US" sz="2600" dirty="0" smtClean="0">
                <a:latin typeface="Times New Roman" pitchFamily="18" charset="0"/>
                <a:cs typeface="Times New Roman" pitchFamily="18" charset="0"/>
              </a:rPr>
              <a:t> </a:t>
            </a:r>
            <a:r>
              <a:rPr lang="en-US" sz="2600" dirty="0" smtClean="0">
                <a:latin typeface="Times New Roman" pitchFamily="18" charset="0"/>
                <a:cs typeface="Times New Roman" pitchFamily="18" charset="0"/>
              </a:rPr>
              <a:t>and </a:t>
            </a:r>
            <a:r>
              <a:rPr lang="en-US" sz="2600" dirty="0" smtClean="0">
                <a:latin typeface="Times New Roman" pitchFamily="18" charset="0"/>
                <a:cs typeface="Times New Roman" pitchFamily="18" charset="0"/>
              </a:rPr>
              <a:t>enlarged kidney</a:t>
            </a:r>
            <a:r>
              <a:rPr lang="en-US" sz="2600" dirty="0" smtClean="0">
                <a:latin typeface="Times New Roman" pitchFamily="18" charset="0"/>
                <a:cs typeface="Times New Roman" pitchFamily="18" charset="0"/>
              </a:rPr>
              <a:t>. </a:t>
            </a:r>
          </a:p>
          <a:p>
            <a:pPr eaLnBrk="1" hangingPunct="1">
              <a:lnSpc>
                <a:spcPct val="90000"/>
              </a:lnSpc>
            </a:pPr>
            <a:r>
              <a:rPr lang="en-US" sz="2600" dirty="0" smtClean="0">
                <a:latin typeface="Times New Roman" pitchFamily="18" charset="0"/>
                <a:cs typeface="Times New Roman" pitchFamily="18" charset="0"/>
              </a:rPr>
              <a:t>Congestion of the carcass. </a:t>
            </a:r>
          </a:p>
          <a:p>
            <a:pPr eaLnBrk="1" hangingPunct="1">
              <a:lnSpc>
                <a:spcPct val="90000"/>
              </a:lnSpc>
            </a:pPr>
            <a:r>
              <a:rPr lang="en-US" sz="2600" dirty="0" smtClean="0">
                <a:latin typeface="Times New Roman" pitchFamily="18" charset="0"/>
                <a:cs typeface="Times New Roman" pitchFamily="18" charset="0"/>
              </a:rPr>
              <a:t>Lungs </a:t>
            </a:r>
            <a:r>
              <a:rPr lang="en-US" sz="2600" dirty="0" err="1" smtClean="0">
                <a:latin typeface="Times New Roman" pitchFamily="18" charset="0"/>
                <a:cs typeface="Times New Roman" pitchFamily="18" charset="0"/>
              </a:rPr>
              <a:t>oedematous</a:t>
            </a:r>
            <a:r>
              <a:rPr lang="en-US" sz="2400" dirty="0" smtClean="0">
                <a:latin typeface="Times New Roman" pitchFamily="18" charset="0"/>
                <a:cs typeface="Times New Roman" pitchFamily="18" charset="0"/>
              </a:rPr>
              <a:t>. </a:t>
            </a:r>
          </a:p>
          <a:p>
            <a:pPr eaLnBrk="1" hangingPunct="1">
              <a:lnSpc>
                <a:spcPct val="90000"/>
              </a:lnSpc>
            </a:pPr>
            <a:endParaRPr lang="en-US" sz="2400" dirty="0" smtClean="0">
              <a:latin typeface="Times New Roman" pitchFamily="18" charset="0"/>
              <a:cs typeface="Times New Roman" pitchFamily="18" charset="0"/>
            </a:endParaRPr>
          </a:p>
        </p:txBody>
      </p:sp>
      <p:pic>
        <p:nvPicPr>
          <p:cNvPr id="1433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572000" y="3857629"/>
            <a:ext cx="3968485" cy="29755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6133200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Grp="1" noChangeAspect="1" noChangeArrowheads="1"/>
          </p:cNvPicPr>
          <p:nvPr>
            <p:ph idx="4294967295"/>
          </p:nvPr>
        </p:nvPicPr>
        <p:blipFill>
          <a:blip r:embed="rId2" cstate="print">
            <a:extLst>
              <a:ext uri="{28A0092B-C50C-407E-A947-70E740481C1C}">
                <a14:useLocalDpi xmlns="" xmlns:a14="http://schemas.microsoft.com/office/drawing/2010/main" val="0"/>
              </a:ext>
            </a:extLst>
          </a:blip>
          <a:srcRect/>
          <a:stretch>
            <a:fillRect/>
          </a:stretch>
        </p:blipFill>
        <p:spPr bwMode="auto">
          <a:xfrm>
            <a:off x="285720" y="357166"/>
            <a:ext cx="4670694" cy="35004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572000" y="3357562"/>
            <a:ext cx="4326641" cy="32432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075238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idx="4294967295"/>
          </p:nvPr>
        </p:nvSpPr>
        <p:spPr>
          <a:xfrm>
            <a:off x="960438" y="530225"/>
            <a:ext cx="8183562" cy="4187825"/>
          </a:xfrm>
        </p:spPr>
        <p:txBody>
          <a:bodyPr/>
          <a:lstStyle/>
          <a:p>
            <a:pPr eaLnBrk="1" hangingPunct="1">
              <a:lnSpc>
                <a:spcPct val="90000"/>
              </a:lnSpc>
              <a:buFontTx/>
              <a:buNone/>
            </a:pPr>
            <a:r>
              <a:rPr lang="en-US" dirty="0" smtClean="0"/>
              <a:t>   </a:t>
            </a:r>
          </a:p>
        </p:txBody>
      </p:sp>
      <p:pic>
        <p:nvPicPr>
          <p:cNvPr id="26627" name="Picture 3"/>
          <p:cNvPicPr>
            <a:picLocks noChangeAspect="1" noChangeArrowheads="1"/>
          </p:cNvPicPr>
          <p:nvPr/>
        </p:nvPicPr>
        <p:blipFill>
          <a:blip r:embed="rId2"/>
          <a:srcRect/>
          <a:stretch>
            <a:fillRect/>
          </a:stretch>
        </p:blipFill>
        <p:spPr bwMode="auto">
          <a:xfrm>
            <a:off x="578715" y="446089"/>
            <a:ext cx="8180372" cy="5268927"/>
          </a:xfrm>
          <a:prstGeom prst="rect">
            <a:avLst/>
          </a:prstGeom>
          <a:noFill/>
          <a:ln w="9525">
            <a:noFill/>
            <a:miter lim="800000"/>
            <a:headEnd/>
            <a:tailEnd/>
          </a:ln>
          <a:effectLst/>
        </p:spPr>
      </p:pic>
    </p:spTree>
    <p:extLst>
      <p:ext uri="{BB962C8B-B14F-4D97-AF65-F5344CB8AC3E}">
        <p14:creationId xmlns="" xmlns:p14="http://schemas.microsoft.com/office/powerpoint/2010/main" val="79310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rgbClr val="FF0000"/>
                </a:solidFill>
              </a:rPr>
              <a:t>Viral Genome</a:t>
            </a:r>
            <a:endParaRPr lang="en-US" sz="3600" b="1" dirty="0">
              <a:solidFill>
                <a:srgbClr val="FF0000"/>
              </a:solidFill>
            </a:endParaRPr>
          </a:p>
        </p:txBody>
      </p:sp>
      <p:sp>
        <p:nvSpPr>
          <p:cNvPr id="7" name="Content Placeholder 6"/>
          <p:cNvSpPr>
            <a:spLocks noGrp="1"/>
          </p:cNvSpPr>
          <p:nvPr>
            <p:ph idx="1"/>
          </p:nvPr>
        </p:nvSpPr>
        <p:spPr>
          <a:xfrm>
            <a:off x="142844" y="1225713"/>
            <a:ext cx="8686832" cy="5632311"/>
          </a:xfrm>
          <a:prstGeom prst="rect">
            <a:avLst/>
          </a:prstGeom>
        </p:spPr>
        <p:txBody>
          <a:bodyPr wrap="square">
            <a:spAutoFit/>
          </a:bodyPr>
          <a:lstStyle/>
          <a:p>
            <a:pPr marL="285750" indent="-285750" algn="just">
              <a:buFont typeface="Arial" pitchFamily="34" charset="0"/>
              <a:buChar char="•"/>
            </a:pPr>
            <a:r>
              <a:rPr lang="en-US" sz="2400" dirty="0">
                <a:latin typeface="Times New Roman" pitchFamily="18" charset="0"/>
                <a:cs typeface="Times New Roman" pitchFamily="18" charset="0"/>
              </a:rPr>
              <a:t>The genome is not segmented and consists of a </a:t>
            </a:r>
            <a:r>
              <a:rPr lang="en-US" sz="2400" b="1" dirty="0">
                <a:latin typeface="Times New Roman" pitchFamily="18" charset="0"/>
                <a:cs typeface="Times New Roman" pitchFamily="18" charset="0"/>
              </a:rPr>
              <a:t>single molecule of linear double-stranded DNA. </a:t>
            </a:r>
            <a:endParaRPr lang="en-US" sz="2400" b="1" dirty="0" smtClean="0">
              <a:latin typeface="Times New Roman" pitchFamily="18" charset="0"/>
              <a:cs typeface="Times New Roman" pitchFamily="18" charset="0"/>
            </a:endParaRPr>
          </a:p>
          <a:p>
            <a:pPr marL="285750" indent="-285750" algn="just">
              <a:buFont typeface="Arial" pitchFamily="34" charset="0"/>
              <a:buChar char="•"/>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genome has a guanine + cytosine content of 48-61% for </a:t>
            </a:r>
            <a:r>
              <a:rPr lang="en-US" sz="2400" i="1" dirty="0" err="1">
                <a:latin typeface="Times New Roman" pitchFamily="18" charset="0"/>
                <a:cs typeface="Times New Roman" pitchFamily="18" charset="0"/>
              </a:rPr>
              <a:t>Mastadenovirus</a:t>
            </a:r>
            <a:r>
              <a:rPr lang="en-US" sz="2400" dirty="0">
                <a:latin typeface="Times New Roman" pitchFamily="18" charset="0"/>
                <a:cs typeface="Times New Roman" pitchFamily="18" charset="0"/>
              </a:rPr>
              <a:t> and 54-55% for </a:t>
            </a:r>
            <a:r>
              <a:rPr lang="en-US" sz="2400" i="1" dirty="0" err="1" smtClean="0">
                <a:latin typeface="Times New Roman" pitchFamily="18" charset="0"/>
                <a:cs typeface="Times New Roman" pitchFamily="18" charset="0"/>
              </a:rPr>
              <a:t>Aviadenovirus</a:t>
            </a:r>
            <a:r>
              <a:rPr lang="en-US" sz="2400" dirty="0" smtClean="0">
                <a:latin typeface="Times New Roman" pitchFamily="18" charset="0"/>
                <a:cs typeface="Times New Roman" pitchFamily="18" charset="0"/>
              </a:rPr>
              <a:t>. </a:t>
            </a:r>
          </a:p>
          <a:p>
            <a:pPr marL="285750" indent="-285750" algn="just"/>
            <a:r>
              <a:rPr lang="en-US" sz="2400" dirty="0" smtClean="0">
                <a:latin typeface="Times New Roman" pitchFamily="18" charset="0"/>
                <a:cs typeface="Times New Roman" pitchFamily="18" charset="0"/>
              </a:rPr>
              <a:t>The genome has terminally </a:t>
            </a:r>
            <a:r>
              <a:rPr lang="en-US" sz="2400" dirty="0">
                <a:latin typeface="Times New Roman" pitchFamily="18" charset="0"/>
                <a:cs typeface="Times New Roman" pitchFamily="18" charset="0"/>
              </a:rPr>
              <a:t>redundant sequences </a:t>
            </a:r>
            <a:r>
              <a:rPr lang="en-US" sz="2400" dirty="0" smtClean="0">
                <a:latin typeface="Times New Roman" pitchFamily="18" charset="0"/>
                <a:cs typeface="Times New Roman" pitchFamily="18" charset="0"/>
              </a:rPr>
              <a:t>with </a:t>
            </a:r>
            <a:r>
              <a:rPr lang="en-US" sz="2400" b="1" dirty="0" smtClean="0">
                <a:latin typeface="Times New Roman" pitchFamily="18" charset="0"/>
                <a:cs typeface="Times New Roman" pitchFamily="18" charset="0"/>
              </a:rPr>
              <a:t>inverted </a:t>
            </a:r>
            <a:r>
              <a:rPr lang="en-US" sz="2400" b="1" dirty="0">
                <a:latin typeface="Times New Roman" pitchFamily="18" charset="0"/>
                <a:cs typeface="Times New Roman" pitchFamily="18" charset="0"/>
              </a:rPr>
              <a:t>terminal </a:t>
            </a:r>
            <a:r>
              <a:rPr lang="en-US" sz="2400" b="1" dirty="0" smtClean="0">
                <a:latin typeface="Times New Roman" pitchFamily="18" charset="0"/>
                <a:cs typeface="Times New Roman" pitchFamily="18" charset="0"/>
              </a:rPr>
              <a:t>repeats </a:t>
            </a:r>
            <a:r>
              <a:rPr lang="en-US" sz="2400" b="1" dirty="0">
                <a:latin typeface="Times New Roman" pitchFamily="18" charset="0"/>
                <a:cs typeface="Times New Roman" pitchFamily="18" charset="0"/>
              </a:rPr>
              <a:t>(ITR)</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varying in length from ~ 40 – 200 </a:t>
            </a:r>
            <a:r>
              <a:rPr lang="en-US" sz="2400" dirty="0" err="1" smtClean="0">
                <a:latin typeface="Times New Roman" pitchFamily="18" charset="0"/>
                <a:cs typeface="Times New Roman" pitchFamily="18" charset="0"/>
              </a:rPr>
              <a:t>bp</a:t>
            </a:r>
            <a:r>
              <a:rPr lang="en-US" sz="2400" dirty="0" smtClean="0">
                <a:latin typeface="Times New Roman" pitchFamily="18" charset="0"/>
                <a:cs typeface="Times New Roman" pitchFamily="18" charset="0"/>
              </a:rPr>
              <a:t>, where the origin of replication is present.</a:t>
            </a:r>
          </a:p>
          <a:p>
            <a:pPr marL="285750" indent="-285750" algn="just">
              <a:buFont typeface="Arial" pitchFamily="34" charset="0"/>
              <a:buChar char="•"/>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genome has a virus coded </a:t>
            </a:r>
            <a:r>
              <a:rPr lang="en-US" sz="2400" b="1" dirty="0">
                <a:latin typeface="Times New Roman" pitchFamily="18" charset="0"/>
                <a:cs typeface="Times New Roman" pitchFamily="18" charset="0"/>
              </a:rPr>
              <a:t>terminal </a:t>
            </a:r>
            <a:r>
              <a:rPr lang="en-US" sz="2400" b="1" dirty="0" smtClean="0">
                <a:latin typeface="Times New Roman" pitchFamily="18" charset="0"/>
                <a:cs typeface="Times New Roman" pitchFamily="18" charset="0"/>
              </a:rPr>
              <a:t>protein (TP) </a:t>
            </a:r>
            <a:r>
              <a:rPr lang="en-US" sz="2400" dirty="0">
                <a:latin typeface="Times New Roman" pitchFamily="18" charset="0"/>
                <a:cs typeface="Times New Roman" pitchFamily="18" charset="0"/>
              </a:rPr>
              <a:t>which is covalently linked to the 5'-end of each DNA strand</a:t>
            </a:r>
            <a:r>
              <a:rPr lang="en-US" sz="2400" dirty="0" smtClean="0">
                <a:latin typeface="Times New Roman" pitchFamily="18" charset="0"/>
                <a:cs typeface="Times New Roman" pitchFamily="18" charset="0"/>
              </a:rPr>
              <a:t>.</a:t>
            </a:r>
          </a:p>
          <a:p>
            <a:pPr marL="285750" indent="-285750" algn="just"/>
            <a:r>
              <a:rPr lang="en-US" sz="2400" dirty="0" smtClean="0">
                <a:latin typeface="Times New Roman" pitchFamily="18" charset="0"/>
                <a:cs typeface="Times New Roman" pitchFamily="18" charset="0"/>
              </a:rPr>
              <a:t>The genetic organization of the </a:t>
            </a:r>
            <a:r>
              <a:rPr lang="en-US" sz="2400" b="1" dirty="0" smtClean="0">
                <a:latin typeface="Times New Roman" pitchFamily="18" charset="0"/>
                <a:cs typeface="Times New Roman" pitchFamily="18" charset="0"/>
              </a:rPr>
              <a:t>central part </a:t>
            </a:r>
            <a:r>
              <a:rPr lang="en-US" sz="2400" dirty="0" smtClean="0">
                <a:latin typeface="Times New Roman" pitchFamily="18" charset="0"/>
                <a:cs typeface="Times New Roman" pitchFamily="18" charset="0"/>
              </a:rPr>
              <a:t>of the genome is </a:t>
            </a:r>
            <a:r>
              <a:rPr lang="en-US" sz="2400" b="1" dirty="0" smtClean="0">
                <a:latin typeface="Times New Roman" pitchFamily="18" charset="0"/>
                <a:cs typeface="Times New Roman" pitchFamily="18" charset="0"/>
              </a:rPr>
              <a:t>conserved</a:t>
            </a:r>
            <a:r>
              <a:rPr lang="en-US" sz="2400" dirty="0" smtClean="0">
                <a:latin typeface="Times New Roman" pitchFamily="18" charset="0"/>
                <a:cs typeface="Times New Roman" pitchFamily="18" charset="0"/>
              </a:rPr>
              <a:t> throughout the family, whereas the </a:t>
            </a:r>
            <a:r>
              <a:rPr lang="en-US" sz="2400" b="1" dirty="0" smtClean="0">
                <a:latin typeface="Times New Roman" pitchFamily="18" charset="0"/>
                <a:cs typeface="Times New Roman" pitchFamily="18" charset="0"/>
              </a:rPr>
              <a:t>terminal parts </a:t>
            </a:r>
            <a:r>
              <a:rPr lang="en-US" sz="2400" dirty="0" smtClean="0">
                <a:latin typeface="Times New Roman" pitchFamily="18" charset="0"/>
                <a:cs typeface="Times New Roman" pitchFamily="18" charset="0"/>
              </a:rPr>
              <a:t>show </a:t>
            </a:r>
            <a:r>
              <a:rPr lang="en-US" sz="2400" b="1" dirty="0" smtClean="0">
                <a:latin typeface="Times New Roman" pitchFamily="18" charset="0"/>
                <a:cs typeface="Times New Roman" pitchFamily="18" charset="0"/>
              </a:rPr>
              <a:t>large variations </a:t>
            </a:r>
            <a:r>
              <a:rPr lang="en-US" sz="2400" dirty="0" smtClean="0">
                <a:latin typeface="Times New Roman" pitchFamily="18" charset="0"/>
                <a:cs typeface="Times New Roman" pitchFamily="18" charset="0"/>
              </a:rPr>
              <a:t>in length and gene content.</a:t>
            </a:r>
          </a:p>
          <a:p>
            <a:pPr marL="285750" indent="-285750" algn="just">
              <a:buNone/>
            </a:pP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
            </a:r>
            <a:br>
              <a:rPr lang="en-US" sz="2400" dirty="0">
                <a:latin typeface="Times New Roman" pitchFamily="18" charset="0"/>
                <a:cs typeface="Times New Roman" pitchFamily="18" charset="0"/>
              </a:rPr>
            </a:br>
            <a:endParaRPr lang="en-US" sz="2400" dirty="0">
              <a:latin typeface="Times New Roman" pitchFamily="18" charset="0"/>
              <a:cs typeface="Times New Roman" pitchFamily="18" charset="0"/>
            </a:endParaRPr>
          </a:p>
        </p:txBody>
      </p:sp>
    </p:spTree>
    <p:extLst>
      <p:ext uri="{BB962C8B-B14F-4D97-AF65-F5344CB8AC3E}">
        <p14:creationId xmlns="" xmlns:p14="http://schemas.microsoft.com/office/powerpoint/2010/main" val="2372094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142900"/>
            <a:ext cx="8229600" cy="1143000"/>
          </a:xfrm>
        </p:spPr>
        <p:txBody>
          <a:bodyPr>
            <a:normAutofit/>
          </a:bodyPr>
          <a:lstStyle/>
          <a:p>
            <a:r>
              <a:rPr lang="en-US" sz="4000" b="1" dirty="0" smtClean="0">
                <a:solidFill>
                  <a:srgbClr val="FF0000"/>
                </a:solidFill>
              </a:rPr>
              <a:t>Viral Replication</a:t>
            </a:r>
            <a:endParaRPr lang="en-US" sz="4000" b="1" dirty="0">
              <a:solidFill>
                <a:srgbClr val="FF0000"/>
              </a:solidFill>
            </a:endParaRPr>
          </a:p>
        </p:txBody>
      </p:sp>
      <p:sp>
        <p:nvSpPr>
          <p:cNvPr id="3" name="Content Placeholder 2"/>
          <p:cNvSpPr>
            <a:spLocks noGrp="1"/>
          </p:cNvSpPr>
          <p:nvPr>
            <p:ph idx="1"/>
          </p:nvPr>
        </p:nvSpPr>
        <p:spPr>
          <a:xfrm>
            <a:off x="285688" y="1428736"/>
            <a:ext cx="8858312" cy="4429156"/>
          </a:xfrm>
        </p:spPr>
        <p:txBody>
          <a:bodyPr>
            <a:noAutofit/>
          </a:bodyPr>
          <a:lstStyle/>
          <a:p>
            <a:pPr algn="just">
              <a:spcBef>
                <a:spcPts val="0"/>
              </a:spcBef>
            </a:pPr>
            <a:r>
              <a:rPr lang="en-US" sz="2800" dirty="0" smtClean="0">
                <a:latin typeface="Times New Roman" pitchFamily="18" charset="0"/>
                <a:cs typeface="Times New Roman" pitchFamily="18" charset="0"/>
              </a:rPr>
              <a:t>Fiber </a:t>
            </a:r>
            <a:r>
              <a:rPr lang="en-US" sz="2800" dirty="0">
                <a:latin typeface="Times New Roman" pitchFamily="18" charset="0"/>
                <a:cs typeface="Times New Roman" pitchFamily="18" charset="0"/>
              </a:rPr>
              <a:t>attaches to specific receptor </a:t>
            </a:r>
            <a:r>
              <a:rPr lang="en-US" sz="2800" dirty="0" smtClean="0">
                <a:latin typeface="Times New Roman" pitchFamily="18" charset="0"/>
                <a:cs typeface="Times New Roman" pitchFamily="18" charset="0"/>
              </a:rPr>
              <a:t>on </a:t>
            </a:r>
            <a:r>
              <a:rPr lang="en-US" sz="2800" dirty="0">
                <a:latin typeface="Times New Roman" pitchFamily="18" charset="0"/>
                <a:cs typeface="Times New Roman" pitchFamily="18" charset="0"/>
              </a:rPr>
              <a:t>the cell surface.</a:t>
            </a:r>
          </a:p>
          <a:p>
            <a:pPr algn="just">
              <a:spcBef>
                <a:spcPts val="0"/>
              </a:spcBef>
            </a:pPr>
            <a:endParaRPr lang="en-US" sz="2800" b="1" dirty="0" smtClean="0">
              <a:latin typeface="Times New Roman" pitchFamily="18" charset="0"/>
              <a:cs typeface="Times New Roman" pitchFamily="18" charset="0"/>
            </a:endParaRPr>
          </a:p>
          <a:p>
            <a:pPr algn="just">
              <a:spcBef>
                <a:spcPts val="0"/>
              </a:spcBef>
            </a:pPr>
            <a:r>
              <a:rPr lang="en-US" sz="2800" b="1" dirty="0" smtClean="0">
                <a:latin typeface="Times New Roman" pitchFamily="18" charset="0"/>
                <a:cs typeface="Times New Roman" pitchFamily="18" charset="0"/>
              </a:rPr>
              <a:t>Receptors</a:t>
            </a:r>
            <a:r>
              <a:rPr lang="en-US" sz="2800" dirty="0" smtClean="0">
                <a:latin typeface="Times New Roman" pitchFamily="18" charset="0"/>
                <a:cs typeface="Times New Roman" pitchFamily="18" charset="0"/>
              </a:rPr>
              <a:t>-Major </a:t>
            </a:r>
            <a:r>
              <a:rPr lang="en-US" sz="2800" dirty="0">
                <a:latin typeface="Times New Roman" pitchFamily="18" charset="0"/>
                <a:cs typeface="Times New Roman" pitchFamily="18" charset="0"/>
              </a:rPr>
              <a:t>histocompatibility complex (MHC) molecules and </a:t>
            </a:r>
            <a:r>
              <a:rPr lang="en-US" sz="2800" dirty="0" err="1">
                <a:latin typeface="Times New Roman" pitchFamily="18" charset="0"/>
                <a:cs typeface="Times New Roman" pitchFamily="18" charset="0"/>
              </a:rPr>
              <a:t>sialic</a:t>
            </a:r>
            <a:r>
              <a:rPr lang="en-US" sz="2800" dirty="0">
                <a:latin typeface="Times New Roman" pitchFamily="18" charset="0"/>
                <a:cs typeface="Times New Roman" pitchFamily="18" charset="0"/>
              </a:rPr>
              <a:t> acid </a:t>
            </a:r>
            <a:r>
              <a:rPr lang="en-US" sz="2800" dirty="0" smtClean="0">
                <a:latin typeface="Times New Roman" pitchFamily="18" charset="0"/>
                <a:cs typeface="Times New Roman" pitchFamily="18" charset="0"/>
              </a:rPr>
              <a:t>residues</a:t>
            </a:r>
            <a:endParaRPr lang="en-US" sz="2800" dirty="0">
              <a:latin typeface="Times New Roman" pitchFamily="18" charset="0"/>
              <a:cs typeface="Times New Roman" pitchFamily="18" charset="0"/>
            </a:endParaRPr>
          </a:p>
          <a:p>
            <a:pPr algn="just">
              <a:spcBef>
                <a:spcPts val="0"/>
              </a:spcBef>
            </a:pPr>
            <a:endParaRPr lang="en-US" sz="2800" dirty="0" smtClean="0">
              <a:latin typeface="Times New Roman" pitchFamily="18" charset="0"/>
              <a:cs typeface="Times New Roman" pitchFamily="18" charset="0"/>
            </a:endParaRPr>
          </a:p>
          <a:p>
            <a:pPr algn="just">
              <a:spcBef>
                <a:spcPts val="0"/>
              </a:spcBef>
            </a:pPr>
            <a:r>
              <a:rPr lang="en-US" sz="2800" dirty="0" smtClean="0">
                <a:latin typeface="Times New Roman" pitchFamily="18" charset="0"/>
                <a:cs typeface="Times New Roman" pitchFamily="18" charset="0"/>
              </a:rPr>
              <a:t>Virus </a:t>
            </a:r>
            <a:r>
              <a:rPr lang="en-US" sz="2800" dirty="0">
                <a:latin typeface="Times New Roman" pitchFamily="18" charset="0"/>
                <a:cs typeface="Times New Roman" pitchFamily="18" charset="0"/>
              </a:rPr>
              <a:t>is then taken into </a:t>
            </a:r>
            <a:r>
              <a:rPr lang="en-US" sz="2800" dirty="0" err="1">
                <a:latin typeface="Times New Roman" pitchFamily="18" charset="0"/>
                <a:cs typeface="Times New Roman" pitchFamily="18" charset="0"/>
              </a:rPr>
              <a:t>endocytotic</a:t>
            </a:r>
            <a:r>
              <a:rPr lang="en-US" sz="2800" dirty="0">
                <a:latin typeface="Times New Roman" pitchFamily="18" charset="0"/>
                <a:cs typeface="Times New Roman" pitchFamily="18" charset="0"/>
              </a:rPr>
              <a:t> pits (endocytosis) where it enters the cytoplasm</a:t>
            </a:r>
            <a:r>
              <a:rPr lang="en-US" sz="2800" dirty="0" smtClean="0">
                <a:latin typeface="Times New Roman" pitchFamily="18" charset="0"/>
                <a:cs typeface="Times New Roman" pitchFamily="18" charset="0"/>
              </a:rPr>
              <a:t>.</a:t>
            </a:r>
          </a:p>
          <a:p>
            <a:pPr algn="just">
              <a:spcBef>
                <a:spcPts val="0"/>
              </a:spcBef>
            </a:pPr>
            <a:endParaRPr lang="en-US" sz="2800" dirty="0" smtClean="0">
              <a:latin typeface="Times New Roman" pitchFamily="18" charset="0"/>
              <a:cs typeface="Times New Roman" pitchFamily="18" charset="0"/>
            </a:endParaRPr>
          </a:p>
          <a:p>
            <a:pPr algn="just">
              <a:spcBef>
                <a:spcPts val="0"/>
              </a:spcBef>
            </a:pPr>
            <a:r>
              <a:rPr lang="en-US" sz="2800" dirty="0" smtClean="0">
                <a:latin typeface="Times New Roman" pitchFamily="18" charset="0"/>
                <a:cs typeface="Times New Roman" pitchFamily="18" charset="0"/>
              </a:rPr>
              <a:t>In the cytoplasm </a:t>
            </a:r>
            <a:r>
              <a:rPr lang="en-US" sz="2800" dirty="0" err="1" smtClean="0">
                <a:latin typeface="Times New Roman" pitchFamily="18" charset="0"/>
                <a:cs typeface="Times New Roman" pitchFamily="18" charset="0"/>
              </a:rPr>
              <a:t>pentons</a:t>
            </a:r>
            <a:r>
              <a:rPr lang="en-US" sz="2800" dirty="0" smtClean="0">
                <a:latin typeface="Times New Roman" pitchFamily="18" charset="0"/>
                <a:cs typeface="Times New Roman" pitchFamily="18" charset="0"/>
              </a:rPr>
              <a:t> are removed and core moves to the nucleus via </a:t>
            </a:r>
            <a:r>
              <a:rPr lang="en-US" sz="2800" dirty="0">
                <a:latin typeface="Times New Roman" pitchFamily="18" charset="0"/>
                <a:cs typeface="Times New Roman" pitchFamily="18" charset="0"/>
              </a:rPr>
              <a:t>microtubules attached to the </a:t>
            </a:r>
            <a:r>
              <a:rPr lang="en-US" sz="2800" dirty="0" err="1">
                <a:latin typeface="Times New Roman" pitchFamily="18" charset="0"/>
                <a:cs typeface="Times New Roman" pitchFamily="18" charset="0"/>
              </a:rPr>
              <a:t>hexon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capsomers</a:t>
            </a:r>
            <a:r>
              <a:rPr lang="en-US" sz="2800" dirty="0" smtClean="0">
                <a:latin typeface="Times New Roman" pitchFamily="18" charset="0"/>
                <a:cs typeface="Times New Roman" pitchFamily="18" charset="0"/>
              </a:rPr>
              <a:t>.</a:t>
            </a:r>
          </a:p>
          <a:p>
            <a:pPr algn="just">
              <a:lnSpc>
                <a:spcPct val="120000"/>
              </a:lnSpc>
              <a:spcBef>
                <a:spcPts val="0"/>
              </a:spcBef>
            </a:pPr>
            <a:endParaRPr lang="en-US" sz="2800" dirty="0" smtClean="0">
              <a:latin typeface="Times New Roman" pitchFamily="18" charset="0"/>
              <a:cs typeface="Times New Roman" pitchFamily="18" charset="0"/>
            </a:endParaRPr>
          </a:p>
          <a:p>
            <a:pPr algn="just">
              <a:spcBef>
                <a:spcPts val="0"/>
              </a:spcBef>
            </a:pPr>
            <a:endParaRPr lang="en-US" sz="2800" dirty="0" smtClean="0">
              <a:latin typeface="Times New Roman" pitchFamily="18" charset="0"/>
              <a:cs typeface="Times New Roman" pitchFamily="18" charset="0"/>
            </a:endParaRPr>
          </a:p>
          <a:p>
            <a:pPr marL="0" indent="0" algn="just">
              <a:lnSpc>
                <a:spcPct val="170000"/>
              </a:lnSpc>
              <a:spcBef>
                <a:spcPts val="0"/>
              </a:spcBef>
              <a:buNone/>
            </a:pPr>
            <a:endParaRPr lang="en-US" sz="2000" b="1" dirty="0"/>
          </a:p>
        </p:txBody>
      </p:sp>
    </p:spTree>
    <p:extLst>
      <p:ext uri="{BB962C8B-B14F-4D97-AF65-F5344CB8AC3E}">
        <p14:creationId xmlns="" xmlns:p14="http://schemas.microsoft.com/office/powerpoint/2010/main" val="27388164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algn="just">
              <a:lnSpc>
                <a:spcPct val="120000"/>
              </a:lnSpc>
              <a:spcBef>
                <a:spcPts val="0"/>
              </a:spcBef>
            </a:pPr>
            <a:r>
              <a:rPr lang="en-US" sz="2400" dirty="0" smtClean="0">
                <a:latin typeface="Times New Roman" pitchFamily="18" charset="0"/>
                <a:cs typeface="Times New Roman" pitchFamily="18" charset="0"/>
              </a:rPr>
              <a:t>In the nucleus the genome is transcribed  by </a:t>
            </a:r>
            <a:r>
              <a:rPr lang="en-US" sz="2400" b="1" dirty="0" smtClean="0">
                <a:latin typeface="Times New Roman" pitchFamily="18" charset="0"/>
                <a:cs typeface="Times New Roman" pitchFamily="18" charset="0"/>
              </a:rPr>
              <a:t>cellular RNA  polymerase  II  </a:t>
            </a:r>
            <a:r>
              <a:rPr lang="en-US" sz="2400" dirty="0" smtClean="0">
                <a:latin typeface="Times New Roman" pitchFamily="18" charset="0"/>
                <a:cs typeface="Times New Roman" pitchFamily="18" charset="0"/>
              </a:rPr>
              <a:t>according  to  a  complex  program involving  both  DNA  strands  and a number of primary transcripts are made.</a:t>
            </a:r>
          </a:p>
          <a:p>
            <a:pPr algn="just">
              <a:lnSpc>
                <a:spcPct val="120000"/>
              </a:lnSpc>
              <a:spcBef>
                <a:spcPts val="0"/>
              </a:spcBef>
            </a:pPr>
            <a:endParaRPr lang="en-US" sz="2400" dirty="0" smtClean="0">
              <a:latin typeface="Times New Roman" pitchFamily="18" charset="0"/>
              <a:cs typeface="Times New Roman" pitchFamily="18" charset="0"/>
            </a:endParaRPr>
          </a:p>
          <a:p>
            <a:pPr algn="just">
              <a:lnSpc>
                <a:spcPct val="120000"/>
              </a:lnSpc>
              <a:spcBef>
                <a:spcPts val="0"/>
              </a:spcBef>
            </a:pPr>
            <a:r>
              <a:rPr lang="en-US" sz="2400" dirty="0" smtClean="0">
                <a:latin typeface="Times New Roman" pitchFamily="18" charset="0"/>
                <a:cs typeface="Times New Roman" pitchFamily="18" charset="0"/>
              </a:rPr>
              <a:t>The transcripts are spliced, capped, and </a:t>
            </a:r>
            <a:r>
              <a:rPr lang="en-US" sz="2400" dirty="0" err="1" smtClean="0">
                <a:latin typeface="Times New Roman" pitchFamily="18" charset="0"/>
                <a:cs typeface="Times New Roman" pitchFamily="18" charset="0"/>
              </a:rPr>
              <a:t>polyadenylated</a:t>
            </a:r>
            <a:r>
              <a:rPr lang="en-US" sz="2400" dirty="0" smtClean="0">
                <a:latin typeface="Times New Roman" pitchFamily="18" charset="0"/>
                <a:cs typeface="Times New Roman" pitchFamily="18" charset="0"/>
              </a:rPr>
              <a:t>, giving several different mRNAs.</a:t>
            </a:r>
          </a:p>
          <a:p>
            <a:pPr algn="just">
              <a:lnSpc>
                <a:spcPct val="120000"/>
              </a:lnSpc>
              <a:spcBef>
                <a:spcPts val="0"/>
              </a:spcBef>
            </a:pPr>
            <a:endParaRPr lang="en-US" sz="2400" dirty="0" smtClean="0">
              <a:latin typeface="Times New Roman" pitchFamily="18" charset="0"/>
              <a:cs typeface="Times New Roman" pitchFamily="18" charset="0"/>
            </a:endParaRPr>
          </a:p>
          <a:p>
            <a:pPr algn="just">
              <a:lnSpc>
                <a:spcPct val="120000"/>
              </a:lnSpc>
              <a:spcBef>
                <a:spcPts val="0"/>
              </a:spcBef>
            </a:pPr>
            <a:r>
              <a:rPr lang="en-US" sz="2400" dirty="0" smtClean="0">
                <a:latin typeface="Times New Roman" pitchFamily="18" charset="0"/>
                <a:cs typeface="Times New Roman" pitchFamily="18" charset="0"/>
              </a:rPr>
              <a:t>These mRNA move to the cytoplasm.</a:t>
            </a:r>
          </a:p>
          <a:p>
            <a:pPr algn="just">
              <a:lnSpc>
                <a:spcPct val="120000"/>
              </a:lnSpc>
              <a:spcBef>
                <a:spcPts val="0"/>
              </a:spcBef>
            </a:pPr>
            <a:endParaRPr lang="en-US" sz="2400" dirty="0" smtClean="0">
              <a:latin typeface="Times New Roman" pitchFamily="18" charset="0"/>
              <a:cs typeface="Times New Roman" pitchFamily="18" charset="0"/>
            </a:endParaRPr>
          </a:p>
          <a:p>
            <a:pPr algn="just">
              <a:lnSpc>
                <a:spcPct val="120000"/>
              </a:lnSpc>
              <a:spcBef>
                <a:spcPts val="0"/>
              </a:spcBef>
            </a:pPr>
            <a:r>
              <a:rPr lang="en-US" sz="2400" dirty="0" smtClean="0">
                <a:latin typeface="Times New Roman" pitchFamily="18" charset="0"/>
                <a:cs typeface="Times New Roman" pitchFamily="18" charset="0"/>
              </a:rPr>
              <a:t>The transcription is in two phases Early and late.</a:t>
            </a:r>
          </a:p>
          <a:p>
            <a:endParaRPr lang="en-US"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357158" y="1428736"/>
            <a:ext cx="8229600" cy="5000660"/>
          </a:xfrm>
        </p:spPr>
        <p:txBody>
          <a:bodyPr>
            <a:noAutofit/>
          </a:bodyPr>
          <a:lstStyle/>
          <a:p>
            <a:r>
              <a:rPr lang="en-US" sz="2400" dirty="0" smtClean="0">
                <a:latin typeface="Times New Roman" pitchFamily="18" charset="0"/>
                <a:cs typeface="Times New Roman" pitchFamily="18" charset="0"/>
              </a:rPr>
              <a:t>Adenovirus genes are organized into </a:t>
            </a:r>
            <a:r>
              <a:rPr lang="en-US" sz="2400" b="1" dirty="0" smtClean="0">
                <a:latin typeface="Times New Roman" pitchFamily="18" charset="0"/>
                <a:cs typeface="Times New Roman" pitchFamily="18" charset="0"/>
              </a:rPr>
              <a:t>transcription units (TU).</a:t>
            </a:r>
          </a:p>
          <a:p>
            <a:r>
              <a:rPr lang="en-US" sz="2400" dirty="0" smtClean="0">
                <a:latin typeface="Times New Roman" pitchFamily="18" charset="0"/>
                <a:cs typeface="Times New Roman" pitchFamily="18" charset="0"/>
              </a:rPr>
              <a:t>The </a:t>
            </a:r>
            <a:r>
              <a:rPr lang="en-US" sz="2400" b="1" dirty="0" smtClean="0">
                <a:latin typeface="Times New Roman" pitchFamily="18" charset="0"/>
                <a:cs typeface="Times New Roman" pitchFamily="18" charset="0"/>
              </a:rPr>
              <a:t>five early transcription units </a:t>
            </a:r>
            <a:r>
              <a:rPr lang="en-US" sz="2400" dirty="0" smtClean="0">
                <a:latin typeface="Times New Roman" pitchFamily="18" charset="0"/>
                <a:cs typeface="Times New Roman" pitchFamily="18" charset="0"/>
              </a:rPr>
              <a:t>include early region 1A (E1A), E1B, E2, E3, and E4. </a:t>
            </a:r>
          </a:p>
          <a:p>
            <a:r>
              <a:rPr lang="en-US" sz="2400" b="1" dirty="0" smtClean="0">
                <a:latin typeface="Times New Roman" pitchFamily="18" charset="0"/>
                <a:cs typeface="Times New Roman" pitchFamily="18" charset="0"/>
              </a:rPr>
              <a:t>Intermediate transcription units</a:t>
            </a:r>
            <a:r>
              <a:rPr lang="en-US" sz="2400" dirty="0" smtClean="0">
                <a:latin typeface="Times New Roman" pitchFamily="18" charset="0"/>
                <a:cs typeface="Times New Roman" pitchFamily="18" charset="0"/>
              </a:rPr>
              <a:t>, including IX, IVa2, L4 intermediate, and E2 late, are transcribed at the onset of DNA replication. </a:t>
            </a:r>
          </a:p>
          <a:p>
            <a:pPr algn="just"/>
            <a:r>
              <a:rPr lang="en-US" sz="2400" dirty="0" smtClean="0">
                <a:latin typeface="Times New Roman" pitchFamily="18" charset="0"/>
                <a:cs typeface="Times New Roman" pitchFamily="18" charset="0"/>
              </a:rPr>
              <a:t>A single </a:t>
            </a:r>
            <a:r>
              <a:rPr lang="en-US" sz="2400" b="1" dirty="0" smtClean="0">
                <a:latin typeface="Times New Roman" pitchFamily="18" charset="0"/>
                <a:cs typeface="Times New Roman" pitchFamily="18" charset="0"/>
              </a:rPr>
              <a:t>late transcription unit </a:t>
            </a:r>
            <a:r>
              <a:rPr lang="en-US" sz="2400" dirty="0" smtClean="0">
                <a:latin typeface="Times New Roman" pitchFamily="18" charset="0"/>
                <a:cs typeface="Times New Roman" pitchFamily="18" charset="0"/>
              </a:rPr>
              <a:t>(major late) generates five populations of late mRNAs, L1–L5. </a:t>
            </a:r>
          </a:p>
          <a:p>
            <a:r>
              <a:rPr lang="en-US" sz="2400" dirty="0" smtClean="0">
                <a:latin typeface="Times New Roman" pitchFamily="18" charset="0"/>
                <a:cs typeface="Times New Roman" pitchFamily="18" charset="0"/>
              </a:rPr>
              <a:t>Most of the adenovirus transcription units are transcribed by RNA polymerase II and give rise to multiple mRNAs that are differentiated by alternative splicing or alternative poly(A) sites</a:t>
            </a:r>
            <a:endParaRPr lang="en-US" sz="2400" dirty="0">
              <a:latin typeface="Times New Roman" pitchFamily="18" charset="0"/>
              <a:cs typeface="Times New Roman"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42844" y="571480"/>
            <a:ext cx="8715375" cy="6000792"/>
          </a:xfrm>
        </p:spPr>
        <p:txBody>
          <a:bodyPr>
            <a:normAutofit lnSpcReduction="10000"/>
          </a:bodyPr>
          <a:lstStyle/>
          <a:p>
            <a:pPr algn="just">
              <a:buNone/>
            </a:pPr>
            <a:r>
              <a:rPr lang="en-IN" sz="2400" b="1" dirty="0" smtClean="0">
                <a:latin typeface="Times New Roman" pitchFamily="18" charset="0"/>
                <a:cs typeface="Times New Roman" pitchFamily="18" charset="0"/>
              </a:rPr>
              <a:t>E1A</a:t>
            </a:r>
            <a:r>
              <a:rPr lang="en-IN" sz="2400" dirty="0" smtClean="0">
                <a:latin typeface="Times New Roman" pitchFamily="18" charset="0"/>
                <a:cs typeface="Times New Roman" pitchFamily="18" charset="0"/>
              </a:rPr>
              <a:t> region of the viral genome codes for protein which has following three properties:</a:t>
            </a:r>
          </a:p>
          <a:p>
            <a:pPr algn="just"/>
            <a:r>
              <a:rPr lang="en-IN" sz="2400" dirty="0" smtClean="0">
                <a:latin typeface="Times New Roman" pitchFamily="18" charset="0"/>
                <a:cs typeface="Times New Roman" pitchFamily="18" charset="0"/>
              </a:rPr>
              <a:t>Induction of mitosis of cell.</a:t>
            </a:r>
          </a:p>
          <a:p>
            <a:pPr algn="just"/>
            <a:r>
              <a:rPr lang="en-IN" sz="2400" dirty="0" smtClean="0">
                <a:latin typeface="Times New Roman" pitchFamily="18" charset="0"/>
                <a:cs typeface="Times New Roman" pitchFamily="18" charset="0"/>
              </a:rPr>
              <a:t>To protect infected cells from host defence.</a:t>
            </a:r>
          </a:p>
          <a:p>
            <a:pPr algn="just"/>
            <a:r>
              <a:rPr lang="en-IN" sz="2400" dirty="0" smtClean="0">
                <a:latin typeface="Times New Roman" pitchFamily="18" charset="0"/>
                <a:cs typeface="Times New Roman" pitchFamily="18" charset="0"/>
              </a:rPr>
              <a:t>Synthesis of viral proteins for DNA replication.</a:t>
            </a:r>
          </a:p>
          <a:p>
            <a:pPr algn="just"/>
            <a:endParaRPr lang="en-US" sz="2400" b="1" dirty="0" smtClean="0">
              <a:latin typeface="Times New Roman" pitchFamily="18" charset="0"/>
              <a:cs typeface="Times New Roman" pitchFamily="18" charset="0"/>
            </a:endParaRPr>
          </a:p>
          <a:p>
            <a:pPr algn="just"/>
            <a:r>
              <a:rPr lang="en-US" sz="2400" b="1" dirty="0" smtClean="0">
                <a:latin typeface="Times New Roman" pitchFamily="18" charset="0"/>
                <a:cs typeface="Times New Roman" pitchFamily="18" charset="0"/>
              </a:rPr>
              <a:t>Protein E1B </a:t>
            </a:r>
            <a:r>
              <a:rPr lang="en-US" sz="2400" dirty="0" smtClean="0">
                <a:latin typeface="Times New Roman" pitchFamily="18" charset="0"/>
                <a:cs typeface="Times New Roman" pitchFamily="18" charset="0"/>
              </a:rPr>
              <a:t>targets a tumor suppressor protein p53</a:t>
            </a:r>
          </a:p>
          <a:p>
            <a:pPr algn="just"/>
            <a:r>
              <a:rPr lang="en-IN" sz="2400" b="1" dirty="0" smtClean="0">
                <a:solidFill>
                  <a:srgbClr val="FF0000"/>
                </a:solidFill>
                <a:latin typeface="Times New Roman" pitchFamily="18" charset="0"/>
                <a:cs typeface="Times New Roman" pitchFamily="18" charset="0"/>
              </a:rPr>
              <a:t>E1A and E1B products can cause cell transformation and </a:t>
            </a:r>
            <a:r>
              <a:rPr lang="en-IN" sz="2400" b="1" dirty="0" err="1" smtClean="0">
                <a:solidFill>
                  <a:srgbClr val="FF0000"/>
                </a:solidFill>
                <a:latin typeface="Times New Roman" pitchFamily="18" charset="0"/>
                <a:cs typeface="Times New Roman" pitchFamily="18" charset="0"/>
              </a:rPr>
              <a:t>oncogeneicity</a:t>
            </a:r>
            <a:r>
              <a:rPr lang="en-IN" sz="2400" b="1" dirty="0" smtClean="0">
                <a:latin typeface="Times New Roman" pitchFamily="18" charset="0"/>
                <a:cs typeface="Times New Roman" pitchFamily="18" charset="0"/>
              </a:rPr>
              <a:t>.</a:t>
            </a: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The </a:t>
            </a:r>
            <a:r>
              <a:rPr lang="en-US" sz="2400" b="1" dirty="0" smtClean="0">
                <a:latin typeface="Times New Roman" pitchFamily="18" charset="0"/>
                <a:cs typeface="Times New Roman" pitchFamily="18" charset="0"/>
              </a:rPr>
              <a:t>E3</a:t>
            </a:r>
            <a:r>
              <a:rPr lang="en-US" sz="2400" dirty="0" smtClean="0">
                <a:latin typeface="Times New Roman" pitchFamily="18" charset="0"/>
                <a:cs typeface="Times New Roman" pitchFamily="18" charset="0"/>
              </a:rPr>
              <a:t> region is not essential for adenovirus replication in cell cultures and can be deleted or replaced without disrupting viral replication </a:t>
            </a:r>
            <a:r>
              <a:rPr lang="en-US" sz="2400" i="1" dirty="0" smtClean="0">
                <a:latin typeface="Times New Roman" pitchFamily="18" charset="0"/>
                <a:cs typeface="Times New Roman" pitchFamily="18" charset="0"/>
              </a:rPr>
              <a:t>in vitro</a:t>
            </a:r>
            <a:r>
              <a:rPr lang="en-US" sz="2400" dirty="0" smtClean="0">
                <a:latin typeface="Times New Roman" pitchFamily="18" charset="0"/>
                <a:cs typeface="Times New Roman" pitchFamily="18" charset="0"/>
              </a:rPr>
              <a:t>.</a:t>
            </a:r>
          </a:p>
          <a:p>
            <a:pPr algn="just"/>
            <a:r>
              <a:rPr lang="en-US" sz="2400" b="1" dirty="0" smtClean="0">
                <a:latin typeface="Times New Roman" pitchFamily="18" charset="0"/>
                <a:cs typeface="Times New Roman" pitchFamily="18" charset="0"/>
              </a:rPr>
              <a:t>E3</a:t>
            </a:r>
            <a:r>
              <a:rPr lang="en-US" sz="2400" dirty="0" smtClean="0">
                <a:latin typeface="Times New Roman" pitchFamily="18" charset="0"/>
                <a:cs typeface="Times New Roman" pitchFamily="18" charset="0"/>
              </a:rPr>
              <a:t> proteins interact with host immune defense mechanisms thus modulating the host response to adenovirus infection </a:t>
            </a:r>
            <a:endParaRPr lang="en-IN" sz="2400" dirty="0" smtClean="0">
              <a:latin typeface="Times New Roman" pitchFamily="18" charset="0"/>
              <a:cs typeface="Times New Roman"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802</TotalTime>
  <Words>2036</Words>
  <Application>Microsoft Office PowerPoint</Application>
  <PresentationFormat>On-screen Show (4:3)</PresentationFormat>
  <Paragraphs>206</Paragraphs>
  <Slides>37</Slides>
  <Notes>2</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Adenoviridae</vt:lpstr>
      <vt:lpstr>Adenoviridae</vt:lpstr>
      <vt:lpstr>Virion Morphology</vt:lpstr>
      <vt:lpstr>Slide 4</vt:lpstr>
      <vt:lpstr>Viral Genome</vt:lpstr>
      <vt:lpstr>Viral Replication</vt:lpstr>
      <vt:lpstr>Slide 7</vt:lpstr>
      <vt:lpstr>Slide 8</vt:lpstr>
      <vt:lpstr>Slide 9</vt:lpstr>
      <vt:lpstr>Slide 10</vt:lpstr>
      <vt:lpstr>Slide 11</vt:lpstr>
      <vt:lpstr>Slide 12</vt:lpstr>
      <vt:lpstr>Adenoviridae - Pathogenesis</vt:lpstr>
      <vt:lpstr>Adenovirus – Infectious Canine Hepatitis (ICH) </vt:lpstr>
      <vt:lpstr>Slide 15</vt:lpstr>
      <vt:lpstr>Disinfecting agents  </vt:lpstr>
      <vt:lpstr>Transmission   </vt:lpstr>
      <vt:lpstr>Pathogenesis </vt:lpstr>
      <vt:lpstr>Slide 19</vt:lpstr>
      <vt:lpstr>Clinical Forms </vt:lpstr>
      <vt:lpstr>Slide 21</vt:lpstr>
      <vt:lpstr>Slide 22</vt:lpstr>
      <vt:lpstr>Clinical Signs</vt:lpstr>
      <vt:lpstr>Diagnosis </vt:lpstr>
      <vt:lpstr>Immunity </vt:lpstr>
      <vt:lpstr>Slide 26</vt:lpstr>
      <vt:lpstr>Slide 27</vt:lpstr>
      <vt:lpstr>Canine Infectious Tracheobronchitis or  Kennel cough </vt:lpstr>
      <vt:lpstr>Slide 29</vt:lpstr>
      <vt:lpstr>Canine Infectious Tracheobronchitis - ITB</vt:lpstr>
      <vt:lpstr>Egg drop syndrome’ 76</vt:lpstr>
      <vt:lpstr>Slide 32</vt:lpstr>
      <vt:lpstr>Slide 33</vt:lpstr>
      <vt:lpstr>Diagnosis </vt:lpstr>
      <vt:lpstr>Inclusion body hepatitis (Litchi disease) and  Hepatitis Hydropericardium syndrome (HHS) (Angara disease)</vt:lpstr>
      <vt:lpstr>Slide 36</vt:lpstr>
      <vt:lpstr>Slide 37</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Adenoviridae</dc:title>
  <dc:creator>Sunil Maherchandani</dc:creator>
  <cp:lastModifiedBy>RATHORE</cp:lastModifiedBy>
  <cp:revision>81</cp:revision>
  <dcterms:created xsi:type="dcterms:W3CDTF">2006-08-16T00:00:00Z</dcterms:created>
  <dcterms:modified xsi:type="dcterms:W3CDTF">2025-01-16T05:44:50Z</dcterms:modified>
</cp:coreProperties>
</file>